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59" r:id="rId4"/>
    <p:sldId id="260" r:id="rId5"/>
    <p:sldId id="290" r:id="rId6"/>
    <p:sldId id="285" r:id="rId7"/>
    <p:sldId id="263" r:id="rId8"/>
    <p:sldId id="284" r:id="rId9"/>
    <p:sldId id="288" r:id="rId10"/>
    <p:sldId id="286" r:id="rId11"/>
    <p:sldId id="262" r:id="rId12"/>
    <p:sldId id="264" r:id="rId13"/>
    <p:sldId id="267" r:id="rId14"/>
    <p:sldId id="294" r:id="rId15"/>
    <p:sldId id="268" r:id="rId16"/>
    <p:sldId id="270" r:id="rId17"/>
    <p:sldId id="271" r:id="rId18"/>
    <p:sldId id="272" r:id="rId19"/>
    <p:sldId id="273" r:id="rId20"/>
    <p:sldId id="277" r:id="rId21"/>
    <p:sldId id="274" r:id="rId22"/>
    <p:sldId id="283" r:id="rId23"/>
    <p:sldId id="275" r:id="rId24"/>
    <p:sldId id="276" r:id="rId25"/>
    <p:sldId id="292" r:id="rId26"/>
    <p:sldId id="265" r:id="rId27"/>
    <p:sldId id="266" r:id="rId28"/>
    <p:sldId id="291" r:id="rId29"/>
    <p:sldId id="289" r:id="rId30"/>
    <p:sldId id="293" r:id="rId31"/>
    <p:sldId id="282" r:id="rId32"/>
    <p:sldId id="278" r:id="rId33"/>
    <p:sldId id="28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y Sheaffer" initials="JS" lastIdx="1" clrIdx="0">
    <p:extLst>
      <p:ext uri="{19B8F6BF-5375-455C-9EA6-DF929625EA0E}">
        <p15:presenceInfo xmlns:p15="http://schemas.microsoft.com/office/powerpoint/2012/main" userId="S::jsheaffer@turnerhydraulics.com::c8aa5b39-a253-4a05-8191-e5bf442b8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357" autoAdjust="0"/>
  </p:normalViewPr>
  <p:slideViewPr>
    <p:cSldViewPr snapToGrid="0">
      <p:cViewPr varScale="1">
        <p:scale>
          <a:sx n="90" d="100"/>
          <a:sy n="90" d="100"/>
        </p:scale>
        <p:origin x="102" y="22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74FBF-183E-4DFC-BF19-843145087ED5}"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91515-EDA3-4ADE-9B0B-9DFDEC27AA92}" type="slidenum">
              <a:rPr lang="en-US" smtClean="0"/>
              <a:t>‹#›</a:t>
            </a:fld>
            <a:endParaRPr lang="en-US"/>
          </a:p>
        </p:txBody>
      </p:sp>
    </p:spTree>
    <p:extLst>
      <p:ext uri="{BB962C8B-B14F-4D97-AF65-F5344CB8AC3E}">
        <p14:creationId xmlns:p14="http://schemas.microsoft.com/office/powerpoint/2010/main" val="165126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91515-EDA3-4ADE-9B0B-9DFDEC27AA92}" type="slidenum">
              <a:rPr lang="en-US" smtClean="0"/>
              <a:t>7</a:t>
            </a:fld>
            <a:endParaRPr lang="en-US"/>
          </a:p>
        </p:txBody>
      </p:sp>
    </p:spTree>
    <p:extLst>
      <p:ext uri="{BB962C8B-B14F-4D97-AF65-F5344CB8AC3E}">
        <p14:creationId xmlns:p14="http://schemas.microsoft.com/office/powerpoint/2010/main" val="275259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91515-EDA3-4ADE-9B0B-9DFDEC27AA92}" type="slidenum">
              <a:rPr lang="en-US" smtClean="0"/>
              <a:t>8</a:t>
            </a:fld>
            <a:endParaRPr lang="en-US"/>
          </a:p>
        </p:txBody>
      </p:sp>
    </p:spTree>
    <p:extLst>
      <p:ext uri="{BB962C8B-B14F-4D97-AF65-F5344CB8AC3E}">
        <p14:creationId xmlns:p14="http://schemas.microsoft.com/office/powerpoint/2010/main" val="364549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91515-EDA3-4ADE-9B0B-9DFDEC27AA92}" type="slidenum">
              <a:rPr lang="en-US" smtClean="0"/>
              <a:t>9</a:t>
            </a:fld>
            <a:endParaRPr lang="en-US"/>
          </a:p>
        </p:txBody>
      </p:sp>
    </p:spTree>
    <p:extLst>
      <p:ext uri="{BB962C8B-B14F-4D97-AF65-F5344CB8AC3E}">
        <p14:creationId xmlns:p14="http://schemas.microsoft.com/office/powerpoint/2010/main" val="403074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91515-EDA3-4ADE-9B0B-9DFDEC27AA92}" type="slidenum">
              <a:rPr lang="en-US" smtClean="0"/>
              <a:t>10</a:t>
            </a:fld>
            <a:endParaRPr lang="en-US"/>
          </a:p>
        </p:txBody>
      </p:sp>
    </p:spTree>
    <p:extLst>
      <p:ext uri="{BB962C8B-B14F-4D97-AF65-F5344CB8AC3E}">
        <p14:creationId xmlns:p14="http://schemas.microsoft.com/office/powerpoint/2010/main" val="154358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220127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3631900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2802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29657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858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320014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415993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396824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336659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DF6A4-81BC-4036-A514-3DE3754E9B0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249143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8DF6A4-81BC-4036-A514-3DE3754E9B0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84598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8DF6A4-81BC-4036-A514-3DE3754E9B05}"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185812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8DF6A4-81BC-4036-A514-3DE3754E9B05}"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189044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DF6A4-81BC-4036-A514-3DE3754E9B05}"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276182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8DF6A4-81BC-4036-A514-3DE3754E9B0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135055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DF6A4-81BC-4036-A514-3DE3754E9B0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A32E8-6B6B-49FE-ACFB-51BC2B53009F}" type="slidenum">
              <a:rPr lang="en-US" smtClean="0"/>
              <a:t>‹#›</a:t>
            </a:fld>
            <a:endParaRPr lang="en-US"/>
          </a:p>
        </p:txBody>
      </p:sp>
    </p:spTree>
    <p:extLst>
      <p:ext uri="{BB962C8B-B14F-4D97-AF65-F5344CB8AC3E}">
        <p14:creationId xmlns:p14="http://schemas.microsoft.com/office/powerpoint/2010/main" val="379874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8DF6A4-81BC-4036-A514-3DE3754E9B05}" type="datetimeFigureOut">
              <a:rPr lang="en-US" smtClean="0"/>
              <a:t>11/11/2022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1A32E8-6B6B-49FE-ACFB-51BC2B53009F}" type="slidenum">
              <a:rPr lang="en-US" smtClean="0"/>
              <a:t>‹#›</a:t>
            </a:fld>
            <a:endParaRPr lang="en-US"/>
          </a:p>
        </p:txBody>
      </p:sp>
    </p:spTree>
    <p:extLst>
      <p:ext uri="{BB962C8B-B14F-4D97-AF65-F5344CB8AC3E}">
        <p14:creationId xmlns:p14="http://schemas.microsoft.com/office/powerpoint/2010/main" val="2729329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0445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A1331C65-8A65-4C99-BA3F-D90FD9E4E2CB}"/>
              </a:ext>
            </a:extLst>
          </p:cNvPr>
          <p:cNvSpPr txBox="1"/>
          <p:nvPr/>
        </p:nvSpPr>
        <p:spPr>
          <a:xfrm>
            <a:off x="489002" y="2076083"/>
            <a:ext cx="11141437" cy="317009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Remove the Mysteries of Accumulators for Safe, Efficient Design</a:t>
            </a:r>
          </a:p>
          <a:p>
            <a:pPr algn="ctr"/>
            <a:endParaRPr lang="en-US" sz="24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Presented for the NFPA, Fluid Power Vehicle Challenge</a:t>
            </a:r>
          </a:p>
          <a:p>
            <a:pPr algn="ctr"/>
            <a:endParaRPr lang="en-US" sz="1800" b="1" dirty="0">
              <a:latin typeface="Arial" panose="020B0604020202020204" pitchFamily="34" charset="0"/>
              <a:cs typeface="Arial" panose="020B0604020202020204" pitchFamily="34" charset="0"/>
            </a:endParaRPr>
          </a:p>
          <a:p>
            <a:pPr algn="ctr"/>
            <a:endParaRPr lang="en-US" sz="18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by Dan Turner, President</a:t>
            </a:r>
          </a:p>
          <a:p>
            <a:pPr algn="ctr"/>
            <a:r>
              <a:rPr lang="en-US" sz="2000" b="1" dirty="0">
                <a:latin typeface="Arial" panose="020B0604020202020204" pitchFamily="34" charset="0"/>
                <a:cs typeface="Arial" panose="020B0604020202020204" pitchFamily="34" charset="0"/>
              </a:rPr>
              <a:t>GPM Controls</a:t>
            </a:r>
          </a:p>
          <a:p>
            <a:pPr algn="ctr"/>
            <a:r>
              <a:rPr lang="en-US" sz="2000" b="1" dirty="0">
                <a:latin typeface="Arial" panose="020B0604020202020204" pitchFamily="34" charset="0"/>
                <a:cs typeface="Arial" panose="020B0604020202020204" pitchFamily="34" charset="0"/>
              </a:rPr>
              <a:t>dturner@gpmcontrols.com</a:t>
            </a:r>
          </a:p>
          <a:p>
            <a:pPr algn="ctr"/>
            <a:r>
              <a:rPr lang="en-US" sz="2000" b="1" dirty="0">
                <a:latin typeface="Arial" panose="020B0604020202020204" pitchFamily="34" charset="0"/>
                <a:cs typeface="Arial" panose="020B0604020202020204" pitchFamily="34" charset="0"/>
              </a:rPr>
              <a:t>gpmcontrols.com</a:t>
            </a:r>
          </a:p>
          <a:p>
            <a:endParaRPr lang="en-US" dirty="0"/>
          </a:p>
        </p:txBody>
      </p:sp>
    </p:spTree>
    <p:extLst>
      <p:ext uri="{BB962C8B-B14F-4D97-AF65-F5344CB8AC3E}">
        <p14:creationId xmlns:p14="http://schemas.microsoft.com/office/powerpoint/2010/main" val="3078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3"/>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2262424" y="1720483"/>
            <a:ext cx="7451621"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F0BA343A-2A84-405C-9A26-18BD3086F372}"/>
              </a:ext>
            </a:extLst>
          </p:cNvPr>
          <p:cNvSpPr txBox="1"/>
          <p:nvPr/>
        </p:nvSpPr>
        <p:spPr>
          <a:xfrm>
            <a:off x="628500" y="1720483"/>
            <a:ext cx="6907986" cy="4616648"/>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Bladder</a:t>
            </a:r>
          </a:p>
          <a:p>
            <a:pPr algn="ctr"/>
            <a:r>
              <a:rPr lang="en-US" sz="2000" b="1" dirty="0">
                <a:latin typeface="Arial" panose="020B0604020202020204" pitchFamily="34" charset="0"/>
                <a:cs typeface="Arial" panose="020B0604020202020204" pitchFamily="34" charset="0"/>
              </a:rPr>
              <a:t>Convenience Configurations</a:t>
            </a:r>
          </a:p>
          <a:p>
            <a:pPr algn="ctr"/>
            <a:endParaRPr lang="en-US" sz="1200" b="1"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All pressure ranges are available in top &amp; bottom repair, though not the smaller sizes.</a:t>
            </a:r>
          </a:p>
          <a:p>
            <a:pPr marL="285750" indent="-285750">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Top repair allows the unit to be serviced while it is in place.  A safety lock-out valve is used to isolate the energy from the system. </a:t>
            </a:r>
          </a:p>
          <a:p>
            <a:pPr marL="285750" indent="-285750">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It is generally much more convenient to replace a bladder in 15 gallon unit while it is in place. </a:t>
            </a:r>
          </a:p>
          <a:p>
            <a:pPr marL="285750" indent="-285750">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Bottom repair is the least expensive and most common   </a:t>
            </a:r>
          </a:p>
        </p:txBody>
      </p:sp>
      <p:pic>
        <p:nvPicPr>
          <p:cNvPr id="6" name="Picture 5">
            <a:extLst>
              <a:ext uri="{FF2B5EF4-FFF2-40B4-BE49-F238E27FC236}">
                <a16:creationId xmlns:a16="http://schemas.microsoft.com/office/drawing/2014/main" id="{28AFF31F-B458-4CA7-81A7-ED57C220A2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22780" y="2077478"/>
            <a:ext cx="2993421" cy="3263406"/>
          </a:xfrm>
          <a:prstGeom prst="rect">
            <a:avLst/>
          </a:prstGeom>
        </p:spPr>
      </p:pic>
    </p:spTree>
    <p:extLst>
      <p:ext uri="{BB962C8B-B14F-4D97-AF65-F5344CB8AC3E}">
        <p14:creationId xmlns:p14="http://schemas.microsoft.com/office/powerpoint/2010/main" val="103775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48733" y="1703134"/>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EAF40F4D-0474-4A6C-A552-2CC410036105}"/>
              </a:ext>
            </a:extLst>
          </p:cNvPr>
          <p:cNvSpPr txBox="1"/>
          <p:nvPr/>
        </p:nvSpPr>
        <p:spPr>
          <a:xfrm>
            <a:off x="489002" y="1768241"/>
            <a:ext cx="11225986" cy="3231654"/>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Diaphragm</a:t>
            </a:r>
          </a:p>
          <a:p>
            <a:pPr algn="ctr"/>
            <a:endParaRPr lang="en-US" sz="2600"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600" dirty="0">
                <a:latin typeface="Arial" panose="020B0604020202020204" pitchFamily="34" charset="0"/>
                <a:ea typeface="Calibri" panose="020F0502020204030204" pitchFamily="34" charset="0"/>
                <a:cs typeface="Arial" panose="020B0604020202020204" pitchFamily="34" charset="0"/>
              </a:rPr>
              <a:t>Generally small capacity; 1 gallon and less.  </a:t>
            </a:r>
          </a:p>
          <a:p>
            <a:pPr marL="571500" indent="-571500">
              <a:buFont typeface="Arial" panose="020B0604020202020204" pitchFamily="34" charset="0"/>
              <a:buChar char="•"/>
            </a:pPr>
            <a:r>
              <a:rPr lang="en-US" sz="2600" dirty="0">
                <a:latin typeface="Arial" panose="020B0604020202020204" pitchFamily="34" charset="0"/>
                <a:ea typeface="Calibri" panose="020F0502020204030204" pitchFamily="34" charset="0"/>
                <a:cs typeface="Arial" panose="020B0604020202020204" pitchFamily="34" charset="0"/>
              </a:rPr>
              <a:t>These can be both repairable and non-repairable.</a:t>
            </a:r>
          </a:p>
          <a:p>
            <a:pPr marL="571500" indent="-571500">
              <a:buFont typeface="Arial" panose="020B0604020202020204" pitchFamily="34" charset="0"/>
              <a:buChar char="•"/>
            </a:pPr>
            <a:r>
              <a:rPr lang="en-US" sz="2600" dirty="0">
                <a:latin typeface="Arial" panose="020B0604020202020204" pitchFamily="34" charset="0"/>
                <a:ea typeface="Calibri" panose="020F0502020204030204" pitchFamily="34" charset="0"/>
                <a:cs typeface="Arial" panose="020B0604020202020204" pitchFamily="34" charset="0"/>
              </a:rPr>
              <a:t>Generally, readily available.</a:t>
            </a:r>
          </a:p>
          <a:p>
            <a:pPr marL="571500" indent="-571500">
              <a:buFont typeface="Arial" panose="020B0604020202020204" pitchFamily="34" charset="0"/>
              <a:buChar char="•"/>
            </a:pPr>
            <a:r>
              <a:rPr lang="en-US" sz="2600" dirty="0">
                <a:latin typeface="Arial" panose="020B0604020202020204" pitchFamily="34" charset="0"/>
                <a:ea typeface="Calibri" panose="020F0502020204030204" pitchFamily="34" charset="0"/>
                <a:cs typeface="Arial" panose="020B0604020202020204" pitchFamily="34" charset="0"/>
              </a:rPr>
              <a:t>Great for mobile applications</a:t>
            </a:r>
          </a:p>
          <a:p>
            <a:pPr algn="ctr"/>
            <a:endParaRPr lang="en-US" sz="2000" b="1" dirty="0">
              <a:latin typeface="Arial" panose="020B0604020202020204" pitchFamily="34" charset="0"/>
              <a:cs typeface="Arial" panose="020B0604020202020204" pitchFamily="34" charset="0"/>
            </a:endParaRPr>
          </a:p>
          <a:p>
            <a:pPr algn="ctr"/>
            <a:endParaRPr lang="en-US" dirty="0"/>
          </a:p>
        </p:txBody>
      </p:sp>
      <p:pic>
        <p:nvPicPr>
          <p:cNvPr id="25" name="Picture 24" descr="A picture containing indoor, sitting, black, counter&#10;&#10;Description automatically generated">
            <a:extLst>
              <a:ext uri="{FF2B5EF4-FFF2-40B4-BE49-F238E27FC236}">
                <a16:creationId xmlns:a16="http://schemas.microsoft.com/office/drawing/2014/main" id="{2714F63B-DF3E-48E2-8F94-EFC5D9CE0B3B}"/>
              </a:ext>
            </a:extLst>
          </p:cNvPr>
          <p:cNvPicPr>
            <a:picLocks noChangeAspect="1"/>
          </p:cNvPicPr>
          <p:nvPr/>
        </p:nvPicPr>
        <p:blipFill rotWithShape="1">
          <a:blip r:embed="rId3">
            <a:extLst>
              <a:ext uri="{28A0092B-C50C-407E-A947-70E740481C1C}">
                <a14:useLocalDpi xmlns:a14="http://schemas.microsoft.com/office/drawing/2010/main" val="0"/>
              </a:ext>
            </a:extLst>
          </a:blip>
          <a:srcRect l="1991" t="15555" r="35208" b="13889"/>
          <a:stretch/>
        </p:blipFill>
        <p:spPr>
          <a:xfrm rot="5400000">
            <a:off x="8475617" y="2451012"/>
            <a:ext cx="3275222" cy="2759191"/>
          </a:xfrm>
          <a:prstGeom prst="rect">
            <a:avLst/>
          </a:prstGeom>
        </p:spPr>
      </p:pic>
    </p:spTree>
    <p:extLst>
      <p:ext uri="{BB962C8B-B14F-4D97-AF65-F5344CB8AC3E}">
        <p14:creationId xmlns:p14="http://schemas.microsoft.com/office/powerpoint/2010/main" val="2985577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EAAC9C8F-79DC-4D67-ABB6-3256D258C407}"/>
              </a:ext>
            </a:extLst>
          </p:cNvPr>
          <p:cNvSpPr txBox="1"/>
          <p:nvPr/>
        </p:nvSpPr>
        <p:spPr>
          <a:xfrm>
            <a:off x="489002" y="1691529"/>
            <a:ext cx="11237976" cy="468641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Piston</a:t>
            </a:r>
          </a:p>
          <a:p>
            <a:pPr algn="ctr"/>
            <a:endParaRPr lang="en-US" sz="2000" dirty="0">
              <a:latin typeface="Arial" panose="020B060402020202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Can be small or as large as economically feasible.</a:t>
            </a: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Can be any volume - not specific sizes. Can be HUGE!</a:t>
            </a: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These are mostly repairable, though some of the smaller units are</a:t>
            </a:r>
          </a:p>
          <a:p>
            <a:pPr>
              <a:lnSpc>
                <a:spcPct val="107000"/>
              </a:lnSpc>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      not.</a:t>
            </a: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Are less tolerant of contaminants.</a:t>
            </a: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Can be mounted effectively in any position.</a:t>
            </a: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Often have remote gas bottles.</a:t>
            </a:r>
          </a:p>
          <a:p>
            <a:pPr marL="342900" indent="-34290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Can have long lead times to purchase.</a:t>
            </a:r>
          </a:p>
          <a:p>
            <a:pPr algn="ct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B6C24C-B86E-48AB-AF2C-1CCDD46533ED}"/>
              </a:ext>
            </a:extLst>
          </p:cNvPr>
          <p:cNvPicPr>
            <a:picLocks noChangeAspect="1"/>
          </p:cNvPicPr>
          <p:nvPr/>
        </p:nvPicPr>
        <p:blipFill>
          <a:blip r:embed="rId3"/>
          <a:stretch>
            <a:fillRect/>
          </a:stretch>
        </p:blipFill>
        <p:spPr>
          <a:xfrm>
            <a:off x="8474597" y="749000"/>
            <a:ext cx="2872928" cy="5351532"/>
          </a:xfrm>
          <a:prstGeom prst="rect">
            <a:avLst/>
          </a:prstGeom>
        </p:spPr>
      </p:pic>
    </p:spTree>
    <p:extLst>
      <p:ext uri="{BB962C8B-B14F-4D97-AF65-F5344CB8AC3E}">
        <p14:creationId xmlns:p14="http://schemas.microsoft.com/office/powerpoint/2010/main" val="265731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4" name="TextBox 3">
            <a:extLst>
              <a:ext uri="{FF2B5EF4-FFF2-40B4-BE49-F238E27FC236}">
                <a16:creationId xmlns:a16="http://schemas.microsoft.com/office/drawing/2014/main" id="{F2475796-0B07-4E62-B1B3-48AD73FD1EC7}"/>
              </a:ext>
            </a:extLst>
          </p:cNvPr>
          <p:cNvSpPr txBox="1"/>
          <p:nvPr/>
        </p:nvSpPr>
        <p:spPr>
          <a:xfrm>
            <a:off x="2066134" y="1717907"/>
            <a:ext cx="8144249" cy="4247317"/>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Mounting:</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Piston &amp; diaphragm accumulators can be mounted in any orientation, much more so than bladder accumulators.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Horizontally mounted bladder accumulators can suffer from premature bladder wear and need to have their volume de-rated, as oil can get trapped inside. </a:t>
            </a:r>
          </a:p>
          <a:p>
            <a:r>
              <a:rPr lang="en-US" b="1" dirty="0">
                <a:latin typeface="Arial" panose="020B0604020202020204" pitchFamily="34" charset="0"/>
                <a:cs typeface="Arial" panose="020B0604020202020204" pitchFamily="34" charset="0"/>
              </a:rPr>
              <a:t>Pre-Charge:</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Bladder accumulators should not be charged less than 40% of the maximum system pressure. Bladder deformation and failure can occur due to being extruded into the gas valve port.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Diaphragm accumulators can go as low as 20% of system pressure before premature failure is expected.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Piston accumulators can go to a very low pre-charge with no premature failure. </a:t>
            </a:r>
            <a:endParaRPr lang="en-US" sz="180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965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4" name="TextBox 3">
            <a:extLst>
              <a:ext uri="{FF2B5EF4-FFF2-40B4-BE49-F238E27FC236}">
                <a16:creationId xmlns:a16="http://schemas.microsoft.com/office/drawing/2014/main" id="{F2475796-0B07-4E62-B1B3-48AD73FD1EC7}"/>
              </a:ext>
            </a:extLst>
          </p:cNvPr>
          <p:cNvSpPr txBox="1"/>
          <p:nvPr/>
        </p:nvSpPr>
        <p:spPr>
          <a:xfrm>
            <a:off x="2066134" y="1717907"/>
            <a:ext cx="8144249"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What should our gas pre-charge be?</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This is based on the max system pressure and will likely be different for each team.</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Rule of thumb for starting out is 50% of system pressure</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Too low and you may compromise the bladder and you will run out of fluid pressure so the fluid stays in the accumulator instead of doing work</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Too high of pressure and you do not get the most efficient amount of fluid to do work. An extreme example would be that the fluid never enters the accumulator </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09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BB20160B-E6E4-4916-8421-8D912F656CD8}"/>
              </a:ext>
            </a:extLst>
          </p:cNvPr>
          <p:cNvSpPr txBox="1"/>
          <p:nvPr/>
        </p:nvSpPr>
        <p:spPr>
          <a:xfrm>
            <a:off x="2112164" y="1702965"/>
            <a:ext cx="8908262" cy="3693319"/>
          </a:xfrm>
          <a:prstGeom prst="rect">
            <a:avLst/>
          </a:prstGeom>
          <a:noFill/>
        </p:spPr>
        <p:txBody>
          <a:bodyPr wrap="square" rtlCol="0">
            <a:spAutoFit/>
          </a:bodyPr>
          <a:lstStyle/>
          <a:p>
            <a:r>
              <a:rPr lang="en-US" sz="1800" b="1" dirty="0">
                <a:latin typeface="Arial" panose="020B0604020202020204" pitchFamily="34" charset="0"/>
                <a:ea typeface="Calibri" panose="020F0502020204030204" pitchFamily="34" charset="0"/>
                <a:cs typeface="Arial" panose="020B0604020202020204" pitchFamily="34" charset="0"/>
              </a:rPr>
              <a:t>Response time:</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Bladder and diaphragm accumulators respond the fastest, though piston accumulators can generally respond within 25 milliseconds.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Bladders and diaphragms are basically instantaneous, as there is no seal stiction or piston mass to accelerate.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They work best for absorbing spikes or feeding fast-acting servo valves.  </a:t>
            </a:r>
          </a:p>
          <a:p>
            <a:pPr marL="285750" indent="-285750">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sz="1800" b="1" dirty="0">
                <a:latin typeface="Arial" panose="020B0604020202020204" pitchFamily="34" charset="0"/>
                <a:ea typeface="Calibri" panose="020F0502020204030204" pitchFamily="34" charset="0"/>
                <a:cs typeface="Arial" panose="020B0604020202020204" pitchFamily="34" charset="0"/>
              </a:rPr>
              <a:t>Flow Rates</a:t>
            </a:r>
            <a:r>
              <a:rPr lang="en-US" sz="1800" b="1" dirty="0">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Standard bladder accumulators should not exceed 220 gpm, as the poppet can be prematurely closed at higher flow rates.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Piston accumulators are not limited to flow rates, but to piston velocities due to seal damage.  Generally, this is 10 ft/sec.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07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48733" y="1703134"/>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1DB94BBE-ACE5-4574-9C74-8E9061E1358B}"/>
              </a:ext>
            </a:extLst>
          </p:cNvPr>
          <p:cNvSpPr txBox="1"/>
          <p:nvPr/>
        </p:nvSpPr>
        <p:spPr>
          <a:xfrm>
            <a:off x="1498653" y="1606316"/>
            <a:ext cx="8502597" cy="4605107"/>
          </a:xfrm>
          <a:prstGeom prst="rect">
            <a:avLst/>
          </a:prstGeom>
          <a:noFill/>
        </p:spPr>
        <p:txBody>
          <a:bodyPr wrap="square" rtlCol="0">
            <a:spAutoFit/>
          </a:bodyPr>
          <a:lstStyle/>
          <a:p>
            <a:r>
              <a:rPr lang="en-US" sz="1800" b="1" dirty="0">
                <a:latin typeface="Arial" panose="020B0604020202020204" pitchFamily="34" charset="0"/>
                <a:ea typeface="Calibri" panose="020F0502020204030204" pitchFamily="34" charset="0"/>
                <a:cs typeface="Arial" panose="020B0604020202020204" pitchFamily="34" charset="0"/>
              </a:rPr>
              <a:t>Cost:</a:t>
            </a:r>
          </a:p>
          <a:p>
            <a:pPr marL="285750" indent="-285750">
              <a:lnSpc>
                <a:spcPct val="107000"/>
              </a:lnSpc>
              <a:spcAft>
                <a:spcPts val="800"/>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Diaphragm $</a:t>
            </a:r>
          </a:p>
          <a:p>
            <a:pPr marL="285750" indent="-285750">
              <a:lnSpc>
                <a:spcPct val="107000"/>
              </a:lnSpc>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Bladder $$</a:t>
            </a:r>
          </a:p>
          <a:p>
            <a:pPr marL="285750" indent="-285750">
              <a:lnSpc>
                <a:spcPct val="107000"/>
              </a:lnSpc>
              <a:spcAft>
                <a:spcPts val="800"/>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Piston $$ to $$$$$$$</a:t>
            </a: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Generally, the diaphragm and bladder accumulators are the best value, strictly looking at volume per dollar. </a:t>
            </a:r>
          </a:p>
          <a:p>
            <a:r>
              <a:rPr lang="en-US" sz="1800" b="1" dirty="0">
                <a:latin typeface="Arial" panose="020B0604020202020204" pitchFamily="34" charset="0"/>
                <a:ea typeface="Calibri" panose="020F0502020204030204" pitchFamily="34" charset="0"/>
                <a:cs typeface="Arial" panose="020B0604020202020204" pitchFamily="34" charset="0"/>
              </a:rPr>
              <a:t>Technology Integration:</a:t>
            </a:r>
          </a:p>
          <a:p>
            <a:pPr marL="285750" indent="-285750">
              <a:lnSpc>
                <a:spcPct val="107000"/>
              </a:lnSpc>
              <a:spcAft>
                <a:spcPts val="800"/>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Diaphragm and Bladder accumulators are relatively boring.  </a:t>
            </a:r>
          </a:p>
          <a:p>
            <a:pPr marL="285750" indent="-285750">
              <a:lnSpc>
                <a:spcPct val="107000"/>
              </a:lnSpc>
              <a:spcAft>
                <a:spcPts val="800"/>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Gas side pressure monitoring using transducers or permanent gauging and a variety of shell and bladder materials is about as exciting as they get.  </a:t>
            </a:r>
          </a:p>
          <a:p>
            <a:pPr marL="285750" indent="-285750">
              <a:lnSpc>
                <a:spcPct val="107000"/>
              </a:lnSpc>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Piston accumulators can be fitted with the above, as well as piston monitoring systems.  These can be LVDTs or Discrete Piston Position Sensors. </a:t>
            </a:r>
          </a:p>
          <a:p>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70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43214" y="1735952"/>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AB88D642-15AF-4D9D-A945-E2E89A5A7480}"/>
              </a:ext>
            </a:extLst>
          </p:cNvPr>
          <p:cNvSpPr txBox="1"/>
          <p:nvPr/>
        </p:nvSpPr>
        <p:spPr>
          <a:xfrm>
            <a:off x="4856086" y="1952809"/>
            <a:ext cx="242360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Sensing technology is increasing everyday. </a:t>
            </a:r>
          </a:p>
          <a:p>
            <a:pPr algn="r"/>
            <a:endParaRPr lang="en-US" dirty="0"/>
          </a:p>
          <a:p>
            <a:pPr algn="r"/>
            <a:endParaRPr lang="en-US" sz="1800" dirty="0"/>
          </a:p>
        </p:txBody>
      </p:sp>
      <p:pic>
        <p:nvPicPr>
          <p:cNvPr id="25" name="Picture 24">
            <a:extLst>
              <a:ext uri="{FF2B5EF4-FFF2-40B4-BE49-F238E27FC236}">
                <a16:creationId xmlns:a16="http://schemas.microsoft.com/office/drawing/2014/main" id="{A1AD586D-5629-443D-809D-4BC510E6CF7E}"/>
              </a:ext>
            </a:extLst>
          </p:cNvPr>
          <p:cNvPicPr>
            <a:picLocks noChangeAspect="1"/>
          </p:cNvPicPr>
          <p:nvPr/>
        </p:nvPicPr>
        <p:blipFill>
          <a:blip r:embed="rId3"/>
          <a:stretch>
            <a:fillRect/>
          </a:stretch>
        </p:blipFill>
        <p:spPr>
          <a:xfrm>
            <a:off x="2628922" y="1474502"/>
            <a:ext cx="1455039" cy="4158805"/>
          </a:xfrm>
          <a:prstGeom prst="rect">
            <a:avLst/>
          </a:prstGeom>
        </p:spPr>
      </p:pic>
      <p:pic>
        <p:nvPicPr>
          <p:cNvPr id="3" name="Picture 2">
            <a:extLst>
              <a:ext uri="{FF2B5EF4-FFF2-40B4-BE49-F238E27FC236}">
                <a16:creationId xmlns:a16="http://schemas.microsoft.com/office/drawing/2014/main" id="{B133DB63-69D6-42D3-B954-3A825576F94F}"/>
              </a:ext>
            </a:extLst>
          </p:cNvPr>
          <p:cNvPicPr>
            <a:picLocks noChangeAspect="1"/>
          </p:cNvPicPr>
          <p:nvPr/>
        </p:nvPicPr>
        <p:blipFill>
          <a:blip r:embed="rId4"/>
          <a:stretch>
            <a:fillRect/>
          </a:stretch>
        </p:blipFill>
        <p:spPr>
          <a:xfrm>
            <a:off x="8334277" y="1506192"/>
            <a:ext cx="1371719" cy="4067604"/>
          </a:xfrm>
          <a:prstGeom prst="rect">
            <a:avLst/>
          </a:prstGeom>
        </p:spPr>
      </p:pic>
      <p:sp>
        <p:nvSpPr>
          <p:cNvPr id="6" name="TextBox 5">
            <a:extLst>
              <a:ext uri="{FF2B5EF4-FFF2-40B4-BE49-F238E27FC236}">
                <a16:creationId xmlns:a16="http://schemas.microsoft.com/office/drawing/2014/main" id="{6F426C21-9505-424D-BFD2-5CC1534EAFD0}"/>
              </a:ext>
            </a:extLst>
          </p:cNvPr>
          <p:cNvSpPr txBox="1"/>
          <p:nvPr/>
        </p:nvSpPr>
        <p:spPr>
          <a:xfrm>
            <a:off x="489002" y="5447616"/>
            <a:ext cx="11191866"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                 Discrete Piston Position Sensors 					</a:t>
            </a:r>
            <a:r>
              <a:rPr lang="en-US" dirty="0">
                <a:latin typeface="Arial" panose="020B0604020202020204" pitchFamily="34" charset="0"/>
                <a:cs typeface="Arial" panose="020B0604020202020204" pitchFamily="34" charset="0"/>
              </a:rPr>
              <a:t>Continual </a:t>
            </a:r>
            <a:r>
              <a:rPr lang="en-US" sz="1800" dirty="0">
                <a:latin typeface="Arial" panose="020B0604020202020204" pitchFamily="34" charset="0"/>
                <a:cs typeface="Arial" panose="020B0604020202020204" pitchFamily="34" charset="0"/>
              </a:rPr>
              <a:t>Piston Position Monitoring      </a:t>
            </a:r>
          </a:p>
          <a:p>
            <a:endParaRPr lang="en-US" dirty="0"/>
          </a:p>
        </p:txBody>
      </p:sp>
      <p:sp>
        <p:nvSpPr>
          <p:cNvPr id="28" name="TextBox 27">
            <a:extLst>
              <a:ext uri="{FF2B5EF4-FFF2-40B4-BE49-F238E27FC236}">
                <a16:creationId xmlns:a16="http://schemas.microsoft.com/office/drawing/2014/main" id="{7A76DA5F-1D1E-4A49-94AD-088F0BAC06F4}"/>
              </a:ext>
            </a:extLst>
          </p:cNvPr>
          <p:cNvSpPr txBox="1"/>
          <p:nvPr/>
        </p:nvSpPr>
        <p:spPr>
          <a:xfrm>
            <a:off x="4931160" y="2762490"/>
            <a:ext cx="2117710" cy="258532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String pots</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Ultrasonic</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IR </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LVDT Rods </a:t>
            </a:r>
          </a:p>
          <a:p>
            <a:pPr algn="r"/>
            <a:endParaRPr lang="en-US" dirty="0"/>
          </a:p>
          <a:p>
            <a:pPr algn="r"/>
            <a:endParaRPr lang="en-US" sz="1800" dirty="0"/>
          </a:p>
        </p:txBody>
      </p:sp>
    </p:spTree>
    <p:extLst>
      <p:ext uri="{BB962C8B-B14F-4D97-AF65-F5344CB8AC3E}">
        <p14:creationId xmlns:p14="http://schemas.microsoft.com/office/powerpoint/2010/main" val="243367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44DEE000-A712-45EB-8748-54CDFC43A695}"/>
              </a:ext>
            </a:extLst>
          </p:cNvPr>
          <p:cNvSpPr txBox="1"/>
          <p:nvPr/>
        </p:nvSpPr>
        <p:spPr>
          <a:xfrm>
            <a:off x="477012" y="1687452"/>
            <a:ext cx="11300374" cy="3139321"/>
          </a:xfrm>
          <a:prstGeom prst="rect">
            <a:avLst/>
          </a:prstGeom>
          <a:noFill/>
        </p:spPr>
        <p:txBody>
          <a:bodyPr wrap="square" rtlCol="0">
            <a:spAutoFit/>
          </a:bodyPr>
          <a:lstStyle/>
          <a:p>
            <a:r>
              <a:rPr lang="en-US" sz="1800" b="1" dirty="0">
                <a:latin typeface="Arial" panose="020B0604020202020204" pitchFamily="34" charset="0"/>
                <a:ea typeface="Calibri" panose="020F0502020204030204" pitchFamily="34" charset="0"/>
                <a:cs typeface="Arial" panose="020B0604020202020204" pitchFamily="34" charset="0"/>
              </a:rPr>
              <a:t>Fluid Compatibility</a:t>
            </a:r>
            <a:r>
              <a:rPr lang="en-US" sz="1800" b="1" dirty="0">
                <a:latin typeface="Calibri" panose="020F0502020204030204" pitchFamily="34" charset="0"/>
                <a:ea typeface="Calibri" panose="020F0502020204030204" pitchFamily="34" charset="0"/>
                <a:cs typeface="Times New Roman" panose="02020603050405020304" pitchFamily="18" charset="0"/>
              </a:rPr>
              <a:t>:</a:t>
            </a:r>
          </a:p>
          <a:p>
            <a:endParaRPr lang="en-US" sz="1800" b="1" dirty="0">
              <a:latin typeface="Calibri" panose="020F0502020204030204" pitchFamily="34" charset="0"/>
              <a:ea typeface="Calibri" panose="020F0502020204030204" pitchFamily="34" charset="0"/>
              <a:cs typeface="Times New Roman" panose="02020603050405020304" pitchFamily="18" charset="0"/>
            </a:endParaRPr>
          </a:p>
          <a:p>
            <a:r>
              <a:rPr lang="en-US" dirty="0"/>
              <a:t>Each type of accumulator can be manufactured to meet the compatibility requirements of almost any fluid.</a:t>
            </a:r>
          </a:p>
          <a:p>
            <a:endParaRPr lang="en-US" dirty="0"/>
          </a:p>
          <a:p>
            <a:pPr marL="571500" indent="-5715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Shells &amp; tubes can be carbon, stainless steel, composites or coated. </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Bladder and Diaphragm seals can be Buna-N, EPR, Viton, Butyl, or Hydrin.</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Piston seals are similar, plus can be a wider variety of compounds or polymers.</a:t>
            </a:r>
          </a:p>
          <a:p>
            <a:endParaRPr lang="en-US" dirty="0"/>
          </a:p>
          <a:p>
            <a:endParaRPr lang="en-US" b="1" dirty="0"/>
          </a:p>
          <a:p>
            <a:endParaRPr lang="en-US" dirty="0"/>
          </a:p>
        </p:txBody>
      </p:sp>
    </p:spTree>
    <p:extLst>
      <p:ext uri="{BB962C8B-B14F-4D97-AF65-F5344CB8AC3E}">
        <p14:creationId xmlns:p14="http://schemas.microsoft.com/office/powerpoint/2010/main" val="311338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4"/>
          <a:stretch>
            <a:fillRect/>
          </a:stretch>
        </p:blipFill>
        <p:spPr>
          <a:xfrm>
            <a:off x="4538235" y="381575"/>
            <a:ext cx="3328000" cy="1386666"/>
          </a:xfrm>
          <a:prstGeom prst="rect">
            <a:avLst/>
          </a:prstGeom>
        </p:spPr>
      </p:pic>
      <p:sp>
        <p:nvSpPr>
          <p:cNvPr id="2" name="TextBox 1">
            <a:extLst>
              <a:ext uri="{FF2B5EF4-FFF2-40B4-BE49-F238E27FC236}">
                <a16:creationId xmlns:a16="http://schemas.microsoft.com/office/drawing/2014/main" id="{808FB444-DA57-45BF-89E2-99EBB12A9A7A}"/>
              </a:ext>
            </a:extLst>
          </p:cNvPr>
          <p:cNvSpPr txBox="1"/>
          <p:nvPr/>
        </p:nvSpPr>
        <p:spPr>
          <a:xfrm>
            <a:off x="477012" y="1768241"/>
            <a:ext cx="1116253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Accumulators:101</a:t>
            </a:r>
          </a:p>
        </p:txBody>
      </p:sp>
      <p:pic>
        <p:nvPicPr>
          <p:cNvPr id="25" name="Fig 1-13_Unloading Relief Valve-v2.wmv">
            <a:hlinkClick r:id="" action="ppaction://media"/>
            <a:extLst>
              <a:ext uri="{FF2B5EF4-FFF2-40B4-BE49-F238E27FC236}">
                <a16:creationId xmlns:a16="http://schemas.microsoft.com/office/drawing/2014/main" id="{7BFE2678-A9E0-4ACF-8153-81BBE0C7B2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239" r="12609"/>
          <a:stretch/>
        </p:blipFill>
        <p:spPr>
          <a:xfrm>
            <a:off x="3748522" y="2161229"/>
            <a:ext cx="4555524" cy="3743877"/>
          </a:xfrm>
          <a:prstGeom prst="rect">
            <a:avLst/>
          </a:prstGeom>
        </p:spPr>
      </p:pic>
      <p:sp>
        <p:nvSpPr>
          <p:cNvPr id="27" name="TextBox 26">
            <a:extLst>
              <a:ext uri="{FF2B5EF4-FFF2-40B4-BE49-F238E27FC236}">
                <a16:creationId xmlns:a16="http://schemas.microsoft.com/office/drawing/2014/main" id="{96AB4812-AB10-457A-A775-6C03FE9AD337}"/>
              </a:ext>
            </a:extLst>
          </p:cNvPr>
          <p:cNvSpPr txBox="1"/>
          <p:nvPr/>
        </p:nvSpPr>
        <p:spPr>
          <a:xfrm>
            <a:off x="1062427" y="2311583"/>
            <a:ext cx="2117710" cy="1323439"/>
          </a:xfrm>
          <a:prstGeom prst="rect">
            <a:avLst/>
          </a:prstGeom>
          <a:noFill/>
          <a:ln w="25400">
            <a:solidFill>
              <a:schemeClr val="accent1"/>
            </a:solidFill>
          </a:ln>
        </p:spPr>
        <p:txBody>
          <a:bodyPr wrap="square" rtlCol="0">
            <a:spAutoFit/>
          </a:bodyPr>
          <a:lstStyle/>
          <a:p>
            <a:pPr algn="ctr"/>
            <a:r>
              <a:rPr lang="en-US" sz="1400" dirty="0"/>
              <a:t>Boyle’s Gas Law</a:t>
            </a:r>
          </a:p>
          <a:p>
            <a:pPr algn="ctr"/>
            <a:endParaRPr lang="en-US" sz="1400" dirty="0"/>
          </a:p>
          <a:p>
            <a:pPr algn="ctr"/>
            <a:r>
              <a:rPr lang="en-US" sz="1400" dirty="0"/>
              <a:t>P1 x V1 = P2 x V2</a:t>
            </a:r>
          </a:p>
          <a:p>
            <a:pPr algn="ctr"/>
            <a:endParaRPr lang="en-US" sz="1400" dirty="0"/>
          </a:p>
          <a:p>
            <a:pPr algn="ctr"/>
            <a:r>
              <a:rPr lang="en-US" sz="1200" dirty="0"/>
              <a:t>At absolute pressure and constant temperature</a:t>
            </a:r>
          </a:p>
        </p:txBody>
      </p:sp>
      <p:sp>
        <p:nvSpPr>
          <p:cNvPr id="28" name="TextBox 27">
            <a:extLst>
              <a:ext uri="{FF2B5EF4-FFF2-40B4-BE49-F238E27FC236}">
                <a16:creationId xmlns:a16="http://schemas.microsoft.com/office/drawing/2014/main" id="{0BB9EB76-64B5-466A-9414-17A28E1B3F30}"/>
              </a:ext>
            </a:extLst>
          </p:cNvPr>
          <p:cNvSpPr txBox="1"/>
          <p:nvPr/>
        </p:nvSpPr>
        <p:spPr>
          <a:xfrm>
            <a:off x="8344315" y="2311583"/>
            <a:ext cx="2597794" cy="954107"/>
          </a:xfrm>
          <a:prstGeom prst="rect">
            <a:avLst/>
          </a:prstGeom>
          <a:noFill/>
          <a:ln w="25400">
            <a:solidFill>
              <a:schemeClr val="accent1"/>
            </a:solidFill>
          </a:ln>
        </p:spPr>
        <p:txBody>
          <a:bodyPr wrap="square" rtlCol="0">
            <a:spAutoFit/>
          </a:bodyPr>
          <a:lstStyle/>
          <a:p>
            <a:pPr algn="ctr"/>
            <a:r>
              <a:rPr lang="en-US" sz="1400" dirty="0"/>
              <a:t>P1 x V1 = P2 x V2</a:t>
            </a:r>
          </a:p>
          <a:p>
            <a:pPr algn="ctr"/>
            <a:r>
              <a:rPr lang="en-US" sz="1400" dirty="0"/>
              <a:t>10G x 1,000PSI = P2 x V2</a:t>
            </a:r>
          </a:p>
          <a:p>
            <a:pPr algn="ctr"/>
            <a:r>
              <a:rPr lang="en-US" sz="1400" dirty="0"/>
              <a:t>10,000 = P2 x 5G</a:t>
            </a:r>
          </a:p>
          <a:p>
            <a:pPr algn="ctr"/>
            <a:r>
              <a:rPr lang="en-US" sz="1400" dirty="0"/>
              <a:t>P2 = 2,000 PSI</a:t>
            </a:r>
            <a:endParaRPr lang="en-US" sz="1200" dirty="0"/>
          </a:p>
        </p:txBody>
      </p:sp>
    </p:spTree>
    <p:extLst>
      <p:ext uri="{BB962C8B-B14F-4D97-AF65-F5344CB8AC3E}">
        <p14:creationId xmlns:p14="http://schemas.microsoft.com/office/powerpoint/2010/main" val="4293132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B46A3925-950C-4373-98F4-A5F684B5B988}"/>
              </a:ext>
            </a:extLst>
          </p:cNvPr>
          <p:cNvSpPr txBox="1"/>
          <p:nvPr/>
        </p:nvSpPr>
        <p:spPr>
          <a:xfrm>
            <a:off x="2687919" y="1648498"/>
            <a:ext cx="6847969" cy="205652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Accumulators… what are they?</a:t>
            </a:r>
          </a:p>
          <a:p>
            <a:pPr algn="ctr"/>
            <a:endParaRPr lang="en-US" sz="280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An accumulator is to hydraulics as a capacitor is to electronics.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They can both be energy storage devices as well surge suppressors.</a:t>
            </a:r>
          </a:p>
        </p:txBody>
      </p:sp>
      <p:pic>
        <p:nvPicPr>
          <p:cNvPr id="5" name="Picture 4" descr="A picture containing indoor, room, sitting, table&#10;&#10;Description automatically generated">
            <a:extLst>
              <a:ext uri="{FF2B5EF4-FFF2-40B4-BE49-F238E27FC236}">
                <a16:creationId xmlns:a16="http://schemas.microsoft.com/office/drawing/2014/main" id="{5E5AA4D7-3020-4A38-BD04-7E19E2E38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00" y="3719252"/>
            <a:ext cx="4343400" cy="2207895"/>
          </a:xfrm>
          <a:prstGeom prst="rect">
            <a:avLst/>
          </a:prstGeom>
        </p:spPr>
      </p:pic>
    </p:spTree>
    <p:extLst>
      <p:ext uri="{BB962C8B-B14F-4D97-AF65-F5344CB8AC3E}">
        <p14:creationId xmlns:p14="http://schemas.microsoft.com/office/powerpoint/2010/main" val="1913431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4"/>
          <a:stretch>
            <a:fillRect/>
          </a:stretch>
        </p:blipFill>
        <p:spPr>
          <a:xfrm>
            <a:off x="4538235" y="381575"/>
            <a:ext cx="3328000" cy="1386666"/>
          </a:xfrm>
          <a:prstGeom prst="rect">
            <a:avLst/>
          </a:prstGeom>
        </p:spPr>
      </p:pic>
      <p:pic>
        <p:nvPicPr>
          <p:cNvPr id="27" name="Fig 1-46_Accumulator Circuit Operation-v1.wmv">
            <a:hlinkClick r:id="" action="ppaction://media"/>
            <a:extLst>
              <a:ext uri="{FF2B5EF4-FFF2-40B4-BE49-F238E27FC236}">
                <a16:creationId xmlns:a16="http://schemas.microsoft.com/office/drawing/2014/main" id="{C4D9719E-F36E-4A19-AF6F-7305DBE81AA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217" r="12463"/>
          <a:stretch/>
        </p:blipFill>
        <p:spPr>
          <a:xfrm>
            <a:off x="3330984" y="1731242"/>
            <a:ext cx="5203575" cy="4225731"/>
          </a:xfrm>
          <a:prstGeom prst="rect">
            <a:avLst/>
          </a:prstGeom>
        </p:spPr>
      </p:pic>
    </p:spTree>
    <p:extLst>
      <p:ext uri="{BB962C8B-B14F-4D97-AF65-F5344CB8AC3E}">
        <p14:creationId xmlns:p14="http://schemas.microsoft.com/office/powerpoint/2010/main" val="2223444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7"/>
                                        </p:tgtEl>
                                      </p:cBhvr>
                                    </p:cmd>
                                  </p:childTnLst>
                                </p:cTn>
                              </p:par>
                            </p:childTnLst>
                          </p:cTn>
                        </p:par>
                      </p:childTnLst>
                    </p:cTn>
                  </p:par>
                </p:childTnLst>
              </p:cTn>
              <p:nextCondLst>
                <p:cond evt="onClick" delay="0">
                  <p:tgtEl>
                    <p:spTgt spid="27"/>
                  </p:tgtEl>
                </p:cond>
              </p:nextCondLst>
            </p:seq>
            <p:video>
              <p:cMediaNode vol="80000">
                <p:cTn id="7" fill="hold" display="0">
                  <p:stCondLst>
                    <p:cond delay="indefinite"/>
                  </p:stCondLst>
                </p:cTn>
                <p:tgtEl>
                  <p:spTgt spid="2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09545" y="1703134"/>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00891BFC-7A69-4991-9257-EF1AFEE4DC5E}"/>
              </a:ext>
            </a:extLst>
          </p:cNvPr>
          <p:cNvSpPr txBox="1"/>
          <p:nvPr/>
        </p:nvSpPr>
        <p:spPr>
          <a:xfrm>
            <a:off x="473838" y="1768241"/>
            <a:ext cx="11161692" cy="3046988"/>
          </a:xfrm>
          <a:prstGeom prst="rect">
            <a:avLst/>
          </a:prstGeom>
          <a:noFill/>
        </p:spPr>
        <p:txBody>
          <a:bodyPr wrap="square" rtlCol="0">
            <a:spAutoFit/>
          </a:bodyPr>
          <a:lstStyle/>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Applications for Accumulators</a:t>
            </a:r>
            <a:r>
              <a:rPr lang="en-US" sz="1800" b="1" dirty="0"/>
              <a:t>:</a:t>
            </a:r>
          </a:p>
          <a:p>
            <a:pPr algn="ctr"/>
            <a:endParaRPr lang="en-US" b="1" dirty="0"/>
          </a:p>
          <a:p>
            <a:pPr algn="ctr"/>
            <a:r>
              <a:rPr lang="en-US" sz="1800" dirty="0"/>
              <a:t>   </a:t>
            </a:r>
          </a:p>
          <a:p>
            <a:pPr algn="ctr"/>
            <a:r>
              <a:rPr lang="en-US" sz="2400" dirty="0">
                <a:latin typeface="Arial" panose="020B0604020202020204" pitchFamily="34" charset="0"/>
                <a:cs typeface="Arial" panose="020B0604020202020204" pitchFamily="34" charset="0"/>
              </a:rPr>
              <a:t>   1. Energy storage for energy efficiency </a:t>
            </a:r>
          </a:p>
          <a:p>
            <a:pPr algn="ctr"/>
            <a:r>
              <a:rPr lang="en-US" sz="2400" dirty="0">
                <a:latin typeface="Arial" panose="020B0604020202020204" pitchFamily="34" charset="0"/>
                <a:cs typeface="Arial" panose="020B0604020202020204" pitchFamily="34" charset="0"/>
              </a:rPr>
              <a:t>2. Energy storage for safety/security</a:t>
            </a:r>
          </a:p>
          <a:p>
            <a:r>
              <a:rPr lang="en-US" sz="2400" dirty="0">
                <a:latin typeface="Arial" panose="020B0604020202020204" pitchFamily="34" charset="0"/>
                <a:cs typeface="Arial" panose="020B0604020202020204" pitchFamily="34" charset="0"/>
              </a:rPr>
              <a:t>                                    3. Surge suppression</a:t>
            </a:r>
          </a:p>
          <a:p>
            <a:pPr algn="ctr"/>
            <a:endParaRPr lang="en-US" sz="1800" b="1" dirty="0"/>
          </a:p>
          <a:p>
            <a:pPr algn="ctr"/>
            <a:endParaRPr lang="en-US" dirty="0"/>
          </a:p>
        </p:txBody>
      </p:sp>
    </p:spTree>
    <p:extLst>
      <p:ext uri="{BB962C8B-B14F-4D97-AF65-F5344CB8AC3E}">
        <p14:creationId xmlns:p14="http://schemas.microsoft.com/office/powerpoint/2010/main" val="332742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09545" y="1714018"/>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00891BFC-7A69-4991-9257-EF1AFEE4DC5E}"/>
              </a:ext>
            </a:extLst>
          </p:cNvPr>
          <p:cNvSpPr txBox="1"/>
          <p:nvPr/>
        </p:nvSpPr>
        <p:spPr>
          <a:xfrm>
            <a:off x="2130641" y="1803001"/>
            <a:ext cx="7767190" cy="369331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Applications for Accumulators:</a:t>
            </a:r>
          </a:p>
          <a:p>
            <a:pPr algn="ctr"/>
            <a:endParaRPr lang="en-US" b="1" i="1" dirty="0"/>
          </a:p>
          <a:p>
            <a:pPr algn="ctr"/>
            <a:r>
              <a:rPr lang="en-US" sz="1800" i="1" dirty="0"/>
              <a:t> </a:t>
            </a:r>
            <a:r>
              <a:rPr lang="en-US" sz="2000" i="1" dirty="0">
                <a:latin typeface="Arial" panose="020B0604020202020204" pitchFamily="34" charset="0"/>
                <a:cs typeface="Arial" panose="020B0604020202020204" pitchFamily="34" charset="0"/>
              </a:rPr>
              <a:t>Energy storage for energy efficiency </a:t>
            </a:r>
          </a:p>
          <a:p>
            <a:pPr algn="ct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An accumulator can receive and store pressurized fluid during low-flow requirements of a process. </a:t>
            </a:r>
          </a:p>
          <a:p>
            <a:pPr algn="just"/>
            <a:r>
              <a:rPr lang="en-US"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As an extreme, a 1 GPM pump can be used to fill a 2.5-gallon accumulator which can release 100 Hp worth of fluid for a fraction of a second. Hydraulic launch systems often use this principle. </a:t>
            </a:r>
          </a:p>
          <a:p>
            <a:pPr algn="ctr"/>
            <a:endParaRPr lang="en-US" sz="1800" b="1" dirty="0"/>
          </a:p>
          <a:p>
            <a:pPr algn="ctr"/>
            <a:endParaRPr lang="en-US" dirty="0"/>
          </a:p>
        </p:txBody>
      </p:sp>
    </p:spTree>
    <p:extLst>
      <p:ext uri="{BB962C8B-B14F-4D97-AF65-F5344CB8AC3E}">
        <p14:creationId xmlns:p14="http://schemas.microsoft.com/office/powerpoint/2010/main" val="636455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48733" y="1703134"/>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4678112B-03BC-472A-8048-41B994283073}"/>
              </a:ext>
            </a:extLst>
          </p:cNvPr>
          <p:cNvSpPr txBox="1"/>
          <p:nvPr/>
        </p:nvSpPr>
        <p:spPr>
          <a:xfrm>
            <a:off x="489002" y="1672991"/>
            <a:ext cx="11254265" cy="646331"/>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Lift for Ford Motor Co. at Detroit Auto Show</a:t>
            </a:r>
          </a:p>
          <a:p>
            <a:endParaRPr lang="en-US" dirty="0"/>
          </a:p>
        </p:txBody>
      </p:sp>
      <p:pic>
        <p:nvPicPr>
          <p:cNvPr id="25" name="Picture 24" descr="A picture containing indoor, table, airport, sitting&#10;&#10;Description automatically generated">
            <a:extLst>
              <a:ext uri="{FF2B5EF4-FFF2-40B4-BE49-F238E27FC236}">
                <a16:creationId xmlns:a16="http://schemas.microsoft.com/office/drawing/2014/main" id="{0EC81403-F67E-464F-91A1-012D322ED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389" y="2038593"/>
            <a:ext cx="5497890" cy="3912219"/>
          </a:xfrm>
          <a:prstGeom prst="rect">
            <a:avLst/>
          </a:prstGeom>
          <a:effectLst>
            <a:softEdge rad="63500"/>
          </a:effectLst>
        </p:spPr>
      </p:pic>
    </p:spTree>
    <p:extLst>
      <p:ext uri="{BB962C8B-B14F-4D97-AF65-F5344CB8AC3E}">
        <p14:creationId xmlns:p14="http://schemas.microsoft.com/office/powerpoint/2010/main" val="247012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B236D55E-9040-47B4-8759-B0C980D0960F}"/>
              </a:ext>
            </a:extLst>
          </p:cNvPr>
          <p:cNvSpPr txBox="1"/>
          <p:nvPr/>
        </p:nvSpPr>
        <p:spPr>
          <a:xfrm>
            <a:off x="1752228" y="1662767"/>
            <a:ext cx="8380932" cy="467820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Lift for Ford Motor Co. </a:t>
            </a:r>
          </a:p>
          <a:p>
            <a:pPr algn="ctr"/>
            <a:endParaRPr lang="en-US" sz="2000" b="1" dirty="0"/>
          </a:p>
          <a:p>
            <a:pPr algn="ctr"/>
            <a:r>
              <a:rPr lang="en-US" sz="2000" i="1" dirty="0">
                <a:latin typeface="Arial" panose="020B0604020202020204" pitchFamily="34" charset="0"/>
                <a:cs typeface="Arial" panose="020B0604020202020204" pitchFamily="34" charset="0"/>
              </a:rPr>
              <a:t>Machine cycle time determines the Hp input requirement</a:t>
            </a:r>
          </a:p>
          <a:p>
            <a:pPr algn="ct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 challenge was to create a system using only 15 Hp, that could lift 12 people to 20 feet, rotate electrically for 1 minute, then return back to a 40” high stage.   </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We identified the </a:t>
            </a:r>
            <a:r>
              <a:rPr lang="en-US" dirty="0">
                <a:latin typeface="Arial" panose="020B0604020202020204" pitchFamily="34" charset="0"/>
                <a:cs typeface="Arial" panose="020B0604020202020204" pitchFamily="34" charset="0"/>
              </a:rPr>
              <a:t>high-flow</a:t>
            </a:r>
            <a:r>
              <a:rPr lang="en-US" sz="1800" dirty="0">
                <a:latin typeface="Arial" panose="020B0604020202020204" pitchFamily="34" charset="0"/>
                <a:cs typeface="Arial" panose="020B0604020202020204" pitchFamily="34" charset="0"/>
              </a:rPr>
              <a:t>, low-flow and </a:t>
            </a:r>
            <a:r>
              <a:rPr lang="en-US" dirty="0">
                <a:latin typeface="Arial" panose="020B0604020202020204" pitchFamily="34" charset="0"/>
                <a:cs typeface="Arial" panose="020B0604020202020204" pitchFamily="34" charset="0"/>
              </a:rPr>
              <a:t>no-flow </a:t>
            </a:r>
            <a:r>
              <a:rPr lang="en-US" sz="1800" dirty="0">
                <a:latin typeface="Arial" panose="020B0604020202020204" pitchFamily="34" charset="0"/>
                <a:cs typeface="Arial" panose="020B0604020202020204" pitchFamily="34" charset="0"/>
              </a:rPr>
              <a:t>segments of the cycle as well as the pressure requirements. We needed max flow &amp; pressure to lift, low flow &amp; pressure to lower, and no flow to load, rotate &amp; unload. </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We utilized 12, 5-gallon bladder accumulators in parallel.  This provided </a:t>
            </a:r>
            <a:r>
              <a:rPr lang="en-US" dirty="0">
                <a:latin typeface="Arial" panose="020B0604020202020204" pitchFamily="34" charset="0"/>
                <a:cs typeface="Arial" panose="020B0604020202020204" pitchFamily="34" charset="0"/>
              </a:rPr>
              <a:t>30 gpm @ 2500 psi, (45 Hp worth), so we achieved 60 Hp of work.   </a:t>
            </a:r>
            <a:endParaRPr lang="en-US" sz="1800" dirty="0">
              <a:latin typeface="Arial" panose="020B0604020202020204" pitchFamily="34" charset="0"/>
              <a:cs typeface="Arial" panose="020B0604020202020204" pitchFamily="34" charset="0"/>
            </a:endParaRPr>
          </a:p>
          <a:p>
            <a:pPr algn="ctr"/>
            <a:endParaRPr lang="en-US" sz="1800" b="1" dirty="0"/>
          </a:p>
          <a:p>
            <a:pPr algn="ctr"/>
            <a:endParaRPr lang="en-US" dirty="0"/>
          </a:p>
        </p:txBody>
      </p:sp>
    </p:spTree>
    <p:extLst>
      <p:ext uri="{BB962C8B-B14F-4D97-AF65-F5344CB8AC3E}">
        <p14:creationId xmlns:p14="http://schemas.microsoft.com/office/powerpoint/2010/main" val="2951920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09545" y="1714018"/>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00891BFC-7A69-4991-9257-EF1AFEE4DC5E}"/>
              </a:ext>
            </a:extLst>
          </p:cNvPr>
          <p:cNvSpPr txBox="1"/>
          <p:nvPr/>
        </p:nvSpPr>
        <p:spPr>
          <a:xfrm>
            <a:off x="1375872" y="1803001"/>
            <a:ext cx="9519683" cy="33547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Applications for Accumulators:</a:t>
            </a:r>
          </a:p>
          <a:p>
            <a:pPr algn="ctr"/>
            <a:endParaRPr lang="en-US" b="1" i="1" dirty="0"/>
          </a:p>
          <a:p>
            <a:pPr algn="ctr"/>
            <a:r>
              <a:rPr lang="en-US" sz="1800" i="1" dirty="0"/>
              <a:t> </a:t>
            </a:r>
            <a:r>
              <a:rPr lang="en-US" sz="2000" i="1" dirty="0">
                <a:latin typeface="Arial" panose="020B0604020202020204" pitchFamily="34" charset="0"/>
                <a:cs typeface="Arial" panose="020B0604020202020204" pitchFamily="34" charset="0"/>
              </a:rPr>
              <a:t>Energy storage for energy efficiency of a Vehicle</a:t>
            </a:r>
          </a:p>
          <a:p>
            <a:pPr algn="ct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Hydraulically charge the accumulator while pedaling downhill or standing still.</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Use regenerative braking to charge the accumulator &amp; store energy for starting </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p>
          <a:p>
            <a:pPr algn="ctr"/>
            <a:endParaRPr lang="en-US" sz="1800" b="1" dirty="0"/>
          </a:p>
          <a:p>
            <a:pPr algn="ctr"/>
            <a:endParaRPr lang="en-US" dirty="0"/>
          </a:p>
        </p:txBody>
      </p:sp>
    </p:spTree>
    <p:extLst>
      <p:ext uri="{BB962C8B-B14F-4D97-AF65-F5344CB8AC3E}">
        <p14:creationId xmlns:p14="http://schemas.microsoft.com/office/powerpoint/2010/main" val="1423713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21A91748-EAAF-468B-B4DC-CBB1356272AA}"/>
              </a:ext>
            </a:extLst>
          </p:cNvPr>
          <p:cNvSpPr txBox="1"/>
          <p:nvPr/>
        </p:nvSpPr>
        <p:spPr>
          <a:xfrm>
            <a:off x="2317603" y="1768241"/>
            <a:ext cx="7313230" cy="437042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Applications for Accumulators:</a:t>
            </a:r>
          </a:p>
          <a:p>
            <a:pPr algn="ctr"/>
            <a:endParaRPr lang="en-US" b="1" dirty="0">
              <a:latin typeface="Arial" panose="020B0604020202020204" pitchFamily="34" charset="0"/>
              <a:cs typeface="Arial" panose="020B0604020202020204" pitchFamily="34" charset="0"/>
            </a:endParaRPr>
          </a:p>
          <a:p>
            <a:pPr algn="ctr"/>
            <a:r>
              <a:rPr lang="en-US" sz="2000" i="1" dirty="0">
                <a:latin typeface="Arial" panose="020B0604020202020204" pitchFamily="34" charset="0"/>
                <a:cs typeface="Arial" panose="020B0604020202020204" pitchFamily="34" charset="0"/>
              </a:rPr>
              <a:t>Energy storage for safety/security</a:t>
            </a:r>
          </a:p>
          <a:p>
            <a:pPr algn="ctr"/>
            <a:endParaRPr lang="en-US" dirty="0">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Used on clamping circuits to make up for valve leakage (on working port).</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Used to absorb volume from thermal expansion.</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Used in case of a power outage as reserve energy for shutting down a machine. </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Reserve energy for security on hydraulic vehicle barriers and blast doors.</a:t>
            </a:r>
            <a:r>
              <a:rPr lang="en-US" dirty="0">
                <a:latin typeface="Arial" panose="020B0604020202020204" pitchFamily="34" charset="0"/>
                <a:cs typeface="Arial" panose="020B0604020202020204" pitchFamily="34" charset="0"/>
              </a:rPr>
              <a:t>These often do not have an automatic safety bleed-down.</a:t>
            </a:r>
          </a:p>
          <a:p>
            <a:pPr algn="ctr"/>
            <a:endParaRPr lang="en-US" sz="1800" b="1" dirty="0">
              <a:latin typeface="Arial" panose="020B0604020202020204" pitchFamily="34" charset="0"/>
              <a:cs typeface="Arial" panose="020B0604020202020204" pitchFamily="34" charset="0"/>
            </a:endParaRPr>
          </a:p>
          <a:p>
            <a:pPr algn="ctr"/>
            <a:endParaRPr lang="en-US" dirty="0"/>
          </a:p>
        </p:txBody>
      </p:sp>
    </p:spTree>
    <p:extLst>
      <p:ext uri="{BB962C8B-B14F-4D97-AF65-F5344CB8AC3E}">
        <p14:creationId xmlns:p14="http://schemas.microsoft.com/office/powerpoint/2010/main" val="4210165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338507" y="1704876"/>
            <a:ext cx="11161868" cy="4616648"/>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C59E0E66-EF0E-4D1E-A993-363B07965DB5}"/>
              </a:ext>
            </a:extLst>
          </p:cNvPr>
          <p:cNvSpPr txBox="1"/>
          <p:nvPr/>
        </p:nvSpPr>
        <p:spPr>
          <a:xfrm>
            <a:off x="2599793" y="1768241"/>
            <a:ext cx="6979635" cy="4431983"/>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Applications for Accumulators:</a:t>
            </a:r>
          </a:p>
          <a:p>
            <a:pPr algn="ctr"/>
            <a:endParaRPr lang="en-US"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Surge Suppression</a:t>
            </a:r>
          </a:p>
          <a:p>
            <a:pPr algn="ctr"/>
            <a:endParaRPr lang="en-US" sz="1800" dirty="0"/>
          </a:p>
          <a:p>
            <a:pPr algn="ctr"/>
            <a:endParaRPr lang="en-US" dirty="0"/>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On pressure lines to smooth out the pulsation of the piston shots of  piston pumps.</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On return lines to eliminate decompression (water hammer).</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On return lines to absorb higher-than-acceptable back pressure. </a:t>
            </a:r>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On actuator ports to absorb shock, like forklift and front loader mast cylinders and rock crushers. (See </a:t>
            </a:r>
            <a:r>
              <a:rPr lang="en-US" sz="1800">
                <a:latin typeface="Arial" panose="020B0604020202020204" pitchFamily="34" charset="0"/>
                <a:cs typeface="Arial" panose="020B0604020202020204" pitchFamily="34" charset="0"/>
              </a:rPr>
              <a:t>next slide)</a:t>
            </a:r>
          </a:p>
          <a:p>
            <a:endParaRPr lang="en-US" sz="1800" dirty="0">
              <a:latin typeface="Arial" panose="020B0604020202020204" pitchFamily="34" charset="0"/>
              <a:cs typeface="Arial" panose="020B0604020202020204" pitchFamily="34" charset="0"/>
            </a:endParaRPr>
          </a:p>
          <a:p>
            <a:pPr algn="ctr"/>
            <a:endParaRPr lang="en-US" sz="1800" dirty="0"/>
          </a:p>
          <a:p>
            <a:endParaRPr lang="en-US" dirty="0"/>
          </a:p>
        </p:txBody>
      </p:sp>
    </p:spTree>
    <p:extLst>
      <p:ext uri="{BB962C8B-B14F-4D97-AF65-F5344CB8AC3E}">
        <p14:creationId xmlns:p14="http://schemas.microsoft.com/office/powerpoint/2010/main" val="1498315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338507" y="1704876"/>
            <a:ext cx="11161868" cy="4616648"/>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C59E0E66-EF0E-4D1E-A993-363B07965DB5}"/>
              </a:ext>
            </a:extLst>
          </p:cNvPr>
          <p:cNvSpPr txBox="1"/>
          <p:nvPr/>
        </p:nvSpPr>
        <p:spPr>
          <a:xfrm>
            <a:off x="2599793" y="1768241"/>
            <a:ext cx="6979635" cy="3600986"/>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Applications for Accumulators:</a:t>
            </a:r>
          </a:p>
          <a:p>
            <a:pPr algn="ctr"/>
            <a:endParaRPr lang="en-US" b="1"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Surge Suppression on pedal vehicles</a:t>
            </a:r>
          </a:p>
          <a:p>
            <a:pPr algn="ctr"/>
            <a:endParaRPr lang="en-US" sz="1800" dirty="0"/>
          </a:p>
          <a:p>
            <a:pPr algn="ctr"/>
            <a:endParaRPr lang="en-US" dirty="0"/>
          </a:p>
          <a:p>
            <a:pPr marL="571500" indent="-571500">
              <a:buFont typeface="Arial" panose="020B0604020202020204" pitchFamily="34" charset="0"/>
              <a:buChar char="•"/>
            </a:pPr>
            <a:r>
              <a:rPr lang="en-US" sz="1800" dirty="0">
                <a:latin typeface="Arial" panose="020B0604020202020204" pitchFamily="34" charset="0"/>
                <a:cs typeface="Arial" panose="020B0604020202020204" pitchFamily="34" charset="0"/>
              </a:rPr>
              <a:t>If the accumulator is in parallel to the motor circuit, some fluid may go into the accumulator as well as through the motor</a:t>
            </a:r>
          </a:p>
          <a:p>
            <a:pPr marL="571500" indent="-571500">
              <a:buFont typeface="Arial" panose="020B0604020202020204" pitchFamily="34" charset="0"/>
              <a:buChar char="•"/>
            </a:pPr>
            <a:r>
              <a:rPr lang="en-US" dirty="0">
                <a:latin typeface="Arial" panose="020B0604020202020204" pitchFamily="34" charset="0"/>
                <a:cs typeface="Arial" panose="020B0604020202020204" pitchFamily="34" charset="0"/>
              </a:rPr>
              <a:t>The most force in pedaling is when the pedals are at 90 degrees to the rider.  The accumulator could be providing power during the lessor-force quadrants. </a:t>
            </a:r>
            <a:endParaRPr lang="en-US" sz="1800" dirty="0">
              <a:latin typeface="Arial" panose="020B0604020202020204" pitchFamily="34" charset="0"/>
              <a:cs typeface="Arial" panose="020B0604020202020204" pitchFamily="34" charset="0"/>
            </a:endParaRPr>
          </a:p>
          <a:p>
            <a:pPr algn="ctr"/>
            <a:endParaRPr lang="en-US" sz="1800" dirty="0"/>
          </a:p>
          <a:p>
            <a:endParaRPr lang="en-US" dirty="0"/>
          </a:p>
        </p:txBody>
      </p:sp>
    </p:spTree>
    <p:extLst>
      <p:ext uri="{BB962C8B-B14F-4D97-AF65-F5344CB8AC3E}">
        <p14:creationId xmlns:p14="http://schemas.microsoft.com/office/powerpoint/2010/main" val="1055656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5" y="1720483"/>
            <a:ext cx="11161868" cy="4616648"/>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C59E0E66-EF0E-4D1E-A993-363B07965DB5}"/>
              </a:ext>
            </a:extLst>
          </p:cNvPr>
          <p:cNvSpPr txBox="1"/>
          <p:nvPr/>
        </p:nvSpPr>
        <p:spPr>
          <a:xfrm>
            <a:off x="1565651" y="1768241"/>
            <a:ext cx="9273168" cy="923330"/>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Repair Kits</a:t>
            </a:r>
            <a:endParaRPr lang="en-US" sz="1800" dirty="0"/>
          </a:p>
          <a:p>
            <a:pPr algn="ctr"/>
            <a:endParaRPr lang="en-US" sz="1800" dirty="0"/>
          </a:p>
          <a:p>
            <a:endParaRPr lang="en-US" dirty="0"/>
          </a:p>
        </p:txBody>
      </p:sp>
      <p:sp>
        <p:nvSpPr>
          <p:cNvPr id="25" name="TextBox 24">
            <a:extLst>
              <a:ext uri="{FF2B5EF4-FFF2-40B4-BE49-F238E27FC236}">
                <a16:creationId xmlns:a16="http://schemas.microsoft.com/office/drawing/2014/main" id="{ED602302-2332-429C-8E39-09FCED3E53FA}"/>
              </a:ext>
            </a:extLst>
          </p:cNvPr>
          <p:cNvSpPr txBox="1"/>
          <p:nvPr/>
        </p:nvSpPr>
        <p:spPr>
          <a:xfrm>
            <a:off x="921053" y="3177477"/>
            <a:ext cx="2894348" cy="1754326"/>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Most are interchangeable.</a:t>
            </a:r>
          </a:p>
          <a:p>
            <a:pPr algn="ctr"/>
            <a:endParaRPr lang="en-US"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Call out:</a:t>
            </a:r>
          </a:p>
          <a:p>
            <a:pPr algn="ctr"/>
            <a:r>
              <a:rPr lang="en-US" dirty="0">
                <a:latin typeface="Arial" panose="020B0604020202020204" pitchFamily="34" charset="0"/>
                <a:cs typeface="Arial" panose="020B0604020202020204" pitchFamily="34" charset="0"/>
              </a:rPr>
              <a:t>Size, Material, Pressure, and Top/Bottom Repair</a:t>
            </a:r>
            <a:endParaRPr lang="en-US" sz="1800" dirty="0">
              <a:latin typeface="Arial" panose="020B0604020202020204" pitchFamily="34" charset="0"/>
              <a:cs typeface="Arial" panose="020B0604020202020204" pitchFamily="34" charset="0"/>
            </a:endParaRPr>
          </a:p>
          <a:p>
            <a:endParaRPr lang="en-US" dirty="0"/>
          </a:p>
        </p:txBody>
      </p:sp>
      <p:pic>
        <p:nvPicPr>
          <p:cNvPr id="4" name="Picture 3" descr="A picture containing indoor&#10;&#10;Description automatically generated">
            <a:extLst>
              <a:ext uri="{FF2B5EF4-FFF2-40B4-BE49-F238E27FC236}">
                <a16:creationId xmlns:a16="http://schemas.microsoft.com/office/drawing/2014/main" id="{E50B3D3C-385E-4D46-8F87-FADD7FE6BB99}"/>
              </a:ext>
            </a:extLst>
          </p:cNvPr>
          <p:cNvPicPr>
            <a:picLocks noChangeAspect="1"/>
          </p:cNvPicPr>
          <p:nvPr/>
        </p:nvPicPr>
        <p:blipFill rotWithShape="1">
          <a:blip r:embed="rId3">
            <a:extLst>
              <a:ext uri="{28A0092B-C50C-407E-A947-70E740481C1C}">
                <a14:useLocalDpi xmlns:a14="http://schemas.microsoft.com/office/drawing/2010/main" val="0"/>
              </a:ext>
            </a:extLst>
          </a:blip>
          <a:srcRect l="15864" t="4506" r="14947" b="15181"/>
          <a:stretch/>
        </p:blipFill>
        <p:spPr>
          <a:xfrm>
            <a:off x="4053907" y="2297594"/>
            <a:ext cx="4220805" cy="3268800"/>
          </a:xfrm>
          <a:prstGeom prst="rect">
            <a:avLst/>
          </a:prstGeom>
        </p:spPr>
      </p:pic>
    </p:spTree>
    <p:extLst>
      <p:ext uri="{BB962C8B-B14F-4D97-AF65-F5344CB8AC3E}">
        <p14:creationId xmlns:p14="http://schemas.microsoft.com/office/powerpoint/2010/main" val="306058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48733" y="1652099"/>
            <a:ext cx="11225985" cy="4708981"/>
          </a:xfrm>
          <a:prstGeom prst="rect">
            <a:avLst/>
          </a:prstGeom>
          <a:noFill/>
        </p:spPr>
        <p:txBody>
          <a:bodyPr wrap="square" rtlCol="0">
            <a:spAutoFit/>
            <a:scene3d>
              <a:camera prst="orthographicFront"/>
              <a:lightRig rig="threePt" dir="t"/>
            </a:scene3d>
            <a:sp3d extrusionH="57150">
              <a:bevelT w="69850" h="69850" prst="divot"/>
            </a:sp3d>
          </a:bodyPr>
          <a:lstStyle/>
          <a:p>
            <a:pPr algn="ctr"/>
            <a:r>
              <a:rPr lang="en-US" sz="2400" dirty="0">
                <a:latin typeface="Arial" panose="020B0604020202020204" pitchFamily="34" charset="0"/>
                <a:cs typeface="Arial" panose="020B0604020202020204" pitchFamily="34" charset="0"/>
              </a:rPr>
              <a:t>Accumulators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86A19554-A717-43DD-90DC-9CEA0CE92FE9}"/>
              </a:ext>
            </a:extLst>
          </p:cNvPr>
          <p:cNvSpPr txBox="1"/>
          <p:nvPr/>
        </p:nvSpPr>
        <p:spPr>
          <a:xfrm>
            <a:off x="477012" y="2418481"/>
            <a:ext cx="11237976"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Most modern accumulators are gas-charged, though in earlier years, weight-loaded accumulators were used for energy storage.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Weights were placed on a piston that was inside of a cylinder. This provided a consistent oil pressure from the accumulator.</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Gas charged accumulators drop in pressure as they discharge fluid.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Gas charged accumulators have a barrier between the gas and the fluid.   </a:t>
            </a:r>
          </a:p>
        </p:txBody>
      </p:sp>
    </p:spTree>
    <p:extLst>
      <p:ext uri="{BB962C8B-B14F-4D97-AF65-F5344CB8AC3E}">
        <p14:creationId xmlns:p14="http://schemas.microsoft.com/office/powerpoint/2010/main" val="3110143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2" name="TextBox 1">
            <a:extLst>
              <a:ext uri="{FF2B5EF4-FFF2-40B4-BE49-F238E27FC236}">
                <a16:creationId xmlns:a16="http://schemas.microsoft.com/office/drawing/2014/main" id="{C59E0E66-EF0E-4D1E-A993-363B07965DB5}"/>
              </a:ext>
            </a:extLst>
          </p:cNvPr>
          <p:cNvSpPr txBox="1"/>
          <p:nvPr/>
        </p:nvSpPr>
        <p:spPr>
          <a:xfrm>
            <a:off x="3912727" y="1835293"/>
            <a:ext cx="4363498"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Tools</a:t>
            </a:r>
            <a:endParaRPr lang="en-US" sz="1800" dirty="0"/>
          </a:p>
          <a:p>
            <a:pPr algn="ctr"/>
            <a:endParaRPr lang="en-US" sz="1800" dirty="0"/>
          </a:p>
          <a:p>
            <a:endParaRPr lang="en-US" dirty="0"/>
          </a:p>
        </p:txBody>
      </p:sp>
      <p:pic>
        <p:nvPicPr>
          <p:cNvPr id="5" name="Picture 4">
            <a:extLst>
              <a:ext uri="{FF2B5EF4-FFF2-40B4-BE49-F238E27FC236}">
                <a16:creationId xmlns:a16="http://schemas.microsoft.com/office/drawing/2014/main" id="{3C8E165E-7B86-D494-B02C-709F679F19EB}"/>
              </a:ext>
            </a:extLst>
          </p:cNvPr>
          <p:cNvPicPr>
            <a:picLocks noChangeAspect="1"/>
          </p:cNvPicPr>
          <p:nvPr/>
        </p:nvPicPr>
        <p:blipFill>
          <a:blip r:embed="rId3"/>
          <a:stretch>
            <a:fillRect/>
          </a:stretch>
        </p:blipFill>
        <p:spPr>
          <a:xfrm>
            <a:off x="2138555" y="2277322"/>
            <a:ext cx="2497239" cy="3295650"/>
          </a:xfrm>
          <a:prstGeom prst="rect">
            <a:avLst/>
          </a:prstGeom>
        </p:spPr>
      </p:pic>
      <p:pic>
        <p:nvPicPr>
          <p:cNvPr id="7" name="Picture 6">
            <a:extLst>
              <a:ext uri="{FF2B5EF4-FFF2-40B4-BE49-F238E27FC236}">
                <a16:creationId xmlns:a16="http://schemas.microsoft.com/office/drawing/2014/main" id="{49F0EAAA-EBFE-5CE9-A251-50AA62ECA5FB}"/>
              </a:ext>
            </a:extLst>
          </p:cNvPr>
          <p:cNvPicPr>
            <a:picLocks noChangeAspect="1"/>
          </p:cNvPicPr>
          <p:nvPr/>
        </p:nvPicPr>
        <p:blipFill>
          <a:blip r:embed="rId4"/>
          <a:stretch>
            <a:fillRect/>
          </a:stretch>
        </p:blipFill>
        <p:spPr>
          <a:xfrm>
            <a:off x="6125644" y="2401654"/>
            <a:ext cx="4450016" cy="3046986"/>
          </a:xfrm>
          <a:prstGeom prst="rect">
            <a:avLst/>
          </a:prstGeom>
        </p:spPr>
      </p:pic>
    </p:spTree>
    <p:extLst>
      <p:ext uri="{BB962C8B-B14F-4D97-AF65-F5344CB8AC3E}">
        <p14:creationId xmlns:p14="http://schemas.microsoft.com/office/powerpoint/2010/main" val="2404742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0C58CC8D-8C4F-4D87-A196-381B4EAF5033}"/>
              </a:ext>
            </a:extLst>
          </p:cNvPr>
          <p:cNvSpPr txBox="1"/>
          <p:nvPr/>
        </p:nvSpPr>
        <p:spPr>
          <a:xfrm>
            <a:off x="1979243" y="1768241"/>
            <a:ext cx="8230628" cy="4678204"/>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Safety Tips to Know, Practice &amp; Live By</a:t>
            </a:r>
          </a:p>
          <a:p>
            <a:pPr algn="ct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2F2A2B"/>
                </a:solidFill>
                <a:latin typeface="Arial" panose="020B0604020202020204" pitchFamily="34" charset="0"/>
                <a:cs typeface="Arial" panose="020B0604020202020204" pitchFamily="34" charset="0"/>
              </a:rPr>
              <a:t>An accumulator may still have a dangerously high gas pressure even though the hydraulic gauge reads zero. Before servicing an accumulator, make sure that all gas pressure has been released. </a:t>
            </a:r>
          </a:p>
          <a:p>
            <a:pPr marL="285750" indent="-285750">
              <a:buFont typeface="Arial" panose="020B0604020202020204" pitchFamily="34" charset="0"/>
              <a:buChar char="•"/>
            </a:pPr>
            <a:r>
              <a:rPr lang="en-US" sz="1600" dirty="0">
                <a:solidFill>
                  <a:srgbClr val="2F2A2B"/>
                </a:solidFill>
                <a:latin typeface="Arial" panose="020B0604020202020204" pitchFamily="34" charset="0"/>
                <a:cs typeface="Arial" panose="020B0604020202020204" pitchFamily="34" charset="0"/>
              </a:rPr>
              <a:t>Only use an inert gas, such as Nitrogen. Compressed air mixed with oil is lethal at high pressures.  </a:t>
            </a:r>
          </a:p>
          <a:p>
            <a:pPr marL="285750" indent="-285750">
              <a:buFont typeface="Arial" panose="020B0604020202020204" pitchFamily="34" charset="0"/>
              <a:buChar char="•"/>
            </a:pPr>
            <a:r>
              <a:rPr lang="en-US" sz="1600" dirty="0">
                <a:solidFill>
                  <a:srgbClr val="2F2A2B"/>
                </a:solidFill>
                <a:latin typeface="Arial" panose="020B0604020202020204" pitchFamily="34" charset="0"/>
                <a:cs typeface="Arial" panose="020B0604020202020204" pitchFamily="34" charset="0"/>
              </a:rPr>
              <a:t>When servicing a machine, look for accumulators and make sure they are locked out and/or completely drained of hydraulic pressure. </a:t>
            </a:r>
          </a:p>
          <a:p>
            <a:pPr marL="285750" indent="-285750">
              <a:buFont typeface="Arial" panose="020B0604020202020204" pitchFamily="34" charset="0"/>
              <a:buChar char="•"/>
            </a:pPr>
            <a:r>
              <a:rPr lang="en-US" sz="1600" dirty="0">
                <a:solidFill>
                  <a:srgbClr val="2F2A2B"/>
                </a:solidFill>
                <a:latin typeface="Arial" panose="020B0604020202020204" pitchFamily="34" charset="0"/>
                <a:cs typeface="Arial" panose="020B0604020202020204" pitchFamily="34" charset="0"/>
              </a:rPr>
              <a:t>Do not transport fully charged accumulators unless they are approved for transport.   </a:t>
            </a:r>
          </a:p>
          <a:p>
            <a:pPr marL="285750" indent="-285750">
              <a:buFont typeface="Arial" panose="020B0604020202020204" pitchFamily="34" charset="0"/>
              <a:buChar char="•"/>
            </a:pPr>
            <a:r>
              <a:rPr lang="en-US" sz="1600" dirty="0">
                <a:solidFill>
                  <a:srgbClr val="2F2A2B"/>
                </a:solidFill>
                <a:latin typeface="Arial" panose="020B0604020202020204" pitchFamily="34" charset="0"/>
                <a:cs typeface="Arial" panose="020B0604020202020204" pitchFamily="34" charset="0"/>
              </a:rPr>
              <a:t>Secure accumulators properly with specifically designed clamping systems.</a:t>
            </a:r>
            <a:r>
              <a:rPr lang="en-US" sz="1600" b="1" i="1" dirty="0">
                <a:latin typeface="Arial" panose="020B0604020202020204" pitchFamily="34" charset="0"/>
                <a:ea typeface="Verdana" panose="020B0604030504040204" pitchFamily="34" charset="0"/>
                <a:cs typeface="Arial" panose="020B0604020202020204" pitchFamily="34" charset="0"/>
              </a:rPr>
              <a:t> </a:t>
            </a:r>
          </a:p>
          <a:p>
            <a:pPr marL="285750" indent="-285750">
              <a:buFont typeface="Arial" panose="020B0604020202020204" pitchFamily="34" charset="0"/>
              <a:buChar char="•"/>
            </a:pPr>
            <a:r>
              <a:rPr lang="en-US" sz="1600" dirty="0">
                <a:latin typeface="Arial" panose="020B0604020202020204" pitchFamily="34" charset="0"/>
                <a:ea typeface="Verdana" panose="020B0604030504040204" pitchFamily="34" charset="0"/>
                <a:cs typeface="Arial" panose="020B0604020202020204" pitchFamily="34" charset="0"/>
              </a:rPr>
              <a:t>When the hydraulic fluid is drained from the accumulator, the pre-charge gas pressure remains in the accumulator and is energy that must be isolated or removed before any service is done.  Be aware that some cylinders have accumulators built into them, and they need to be treated with caution.    </a:t>
            </a:r>
            <a:endParaRPr lang="en-US" sz="1600" dirty="0">
              <a:effectLst/>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2F2A2B"/>
              </a:solidFill>
              <a:latin typeface="Verdana" panose="020B0604030504040204" pitchFamily="34" charset="0"/>
            </a:endParaRPr>
          </a:p>
          <a:p>
            <a:pPr marL="285750" indent="-285750">
              <a:buFont typeface="Arial" panose="020B0604020202020204" pitchFamily="34" charset="0"/>
              <a:buChar char="•"/>
            </a:pPr>
            <a:endParaRPr lang="en-US" dirty="0">
              <a:solidFill>
                <a:srgbClr val="2F2A2B"/>
              </a:solidFill>
              <a:latin typeface="Verdana" panose="020B0604030504040204" pitchFamily="34" charset="0"/>
            </a:endParaRPr>
          </a:p>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49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7F6D73F6-4919-4179-A931-EBAB1C55616E}"/>
              </a:ext>
            </a:extLst>
          </p:cNvPr>
          <p:cNvSpPr txBox="1"/>
          <p:nvPr/>
        </p:nvSpPr>
        <p:spPr>
          <a:xfrm>
            <a:off x="2413565" y="1866212"/>
            <a:ext cx="7263836" cy="3693319"/>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So Much More:</a:t>
            </a:r>
          </a:p>
          <a:p>
            <a:pPr algn="ctr"/>
            <a:endParaRPr lang="en-US" sz="1800"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This is intended to be an introduction to accumulators.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There are many do’s &amp; don’ts to sizing, selecting, installing and maintaining accumulators.   </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Accumulator safety, sizing &amp; selection are topics that need to be understood before recommending and purchasing accumulators.  Separate training is available for this.   </a:t>
            </a:r>
          </a:p>
          <a:p>
            <a:pPr algn="ctr"/>
            <a:endParaRPr lang="en-US" sz="1800" b="1" dirty="0">
              <a:latin typeface="Arial" panose="020B0604020202020204" pitchFamily="34" charset="0"/>
              <a:cs typeface="Arial" panose="020B0604020202020204" pitchFamily="34" charset="0"/>
            </a:endParaRPr>
          </a:p>
          <a:p>
            <a:pPr algn="ctr"/>
            <a:endParaRPr lang="en-US" dirty="0"/>
          </a:p>
        </p:txBody>
      </p:sp>
    </p:spTree>
    <p:extLst>
      <p:ext uri="{BB962C8B-B14F-4D97-AF65-F5344CB8AC3E}">
        <p14:creationId xmlns:p14="http://schemas.microsoft.com/office/powerpoint/2010/main" val="143678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7F6D73F6-4919-4179-A931-EBAB1C55616E}"/>
              </a:ext>
            </a:extLst>
          </p:cNvPr>
          <p:cNvSpPr txBox="1"/>
          <p:nvPr/>
        </p:nvSpPr>
        <p:spPr>
          <a:xfrm>
            <a:off x="454678" y="2559339"/>
            <a:ext cx="11237976" cy="2492990"/>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Thank You for this Opportunity</a:t>
            </a:r>
            <a:endParaRPr lang="en-US" sz="6000" dirty="0">
              <a:latin typeface="Arial" panose="020B0604020202020204" pitchFamily="34" charset="0"/>
              <a:cs typeface="Arial" panose="020B0604020202020204" pitchFamily="34" charset="0"/>
            </a:endParaRPr>
          </a:p>
          <a:p>
            <a:pPr algn="ctr"/>
            <a:endParaRPr lang="en-US" sz="1800" b="1" dirty="0">
              <a:latin typeface="Arial" panose="020B0604020202020204" pitchFamily="34" charset="0"/>
              <a:cs typeface="Arial" panose="020B0604020202020204" pitchFamily="34" charset="0"/>
            </a:endParaRPr>
          </a:p>
          <a:p>
            <a:pPr algn="ctr"/>
            <a:endParaRPr lang="en-US" dirty="0"/>
          </a:p>
        </p:txBody>
      </p:sp>
    </p:spTree>
    <p:extLst>
      <p:ext uri="{BB962C8B-B14F-4D97-AF65-F5344CB8AC3E}">
        <p14:creationId xmlns:p14="http://schemas.microsoft.com/office/powerpoint/2010/main" val="276419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151036AC-8570-43A9-9B61-D4F7515A7862}"/>
              </a:ext>
            </a:extLst>
          </p:cNvPr>
          <p:cNvSpPr txBox="1"/>
          <p:nvPr/>
        </p:nvSpPr>
        <p:spPr>
          <a:xfrm>
            <a:off x="477012" y="1768241"/>
            <a:ext cx="11237976" cy="1569660"/>
          </a:xfrm>
          <a:prstGeom prst="rect">
            <a:avLst/>
          </a:prstGeom>
          <a:noFill/>
        </p:spPr>
        <p:txBody>
          <a:bodyPr wrap="square" rtlCol="0">
            <a:spAutoFit/>
          </a:bodyPr>
          <a:lstStyle/>
          <a:p>
            <a:pPr algn="ctr"/>
            <a:r>
              <a:rPr lang="en-US" sz="2400" dirty="0">
                <a:latin typeface="Arial" panose="020B0604020202020204" pitchFamily="34" charset="0"/>
                <a:ea typeface="Calibri" panose="020F0502020204030204" pitchFamily="34" charset="0"/>
                <a:cs typeface="Arial" panose="020B0604020202020204" pitchFamily="34" charset="0"/>
              </a:rPr>
              <a:t>The 3 main types of gas-charged accumulators are bladder, diaphragm, and piston. The most common gas used is Nitrogen. </a:t>
            </a:r>
          </a:p>
          <a:p>
            <a:pPr algn="ct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602F0AF-95E6-4AEA-8FAE-814192D72116}"/>
              </a:ext>
            </a:extLst>
          </p:cNvPr>
          <p:cNvPicPr>
            <a:picLocks noChangeAspect="1"/>
          </p:cNvPicPr>
          <p:nvPr/>
        </p:nvPicPr>
        <p:blipFill>
          <a:blip r:embed="rId3"/>
          <a:stretch>
            <a:fillRect/>
          </a:stretch>
        </p:blipFill>
        <p:spPr>
          <a:xfrm>
            <a:off x="3177948" y="2571432"/>
            <a:ext cx="5850731" cy="3268980"/>
          </a:xfrm>
          <a:prstGeom prst="rect">
            <a:avLst/>
          </a:prstGeom>
        </p:spPr>
      </p:pic>
    </p:spTree>
    <p:extLst>
      <p:ext uri="{BB962C8B-B14F-4D97-AF65-F5344CB8AC3E}">
        <p14:creationId xmlns:p14="http://schemas.microsoft.com/office/powerpoint/2010/main" val="792801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82095" y="386949"/>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8317" y="1695769"/>
            <a:ext cx="11225985" cy="461665"/>
          </a:xfrm>
          <a:prstGeom prst="rect">
            <a:avLst/>
          </a:prstGeom>
          <a:noFill/>
        </p:spPr>
        <p:txBody>
          <a:bodyPr wrap="square" rtlCol="0">
            <a:spAutoFit/>
            <a:scene3d>
              <a:camera prst="orthographicFront"/>
              <a:lightRig rig="threePt" dir="t"/>
            </a:scene3d>
            <a:sp3d extrusionH="57150">
              <a:bevelT w="69850" h="69850" prst="divot"/>
            </a:sp3d>
          </a:bodyPr>
          <a:lstStyle/>
          <a:p>
            <a:pPr algn="ctr"/>
            <a:r>
              <a:rPr lang="en-US" sz="2400" dirty="0">
                <a:latin typeface="Arial" panose="020B0604020202020204" pitchFamily="34" charset="0"/>
                <a:cs typeface="Arial" panose="020B0604020202020204" pitchFamily="34" charset="0"/>
              </a:rPr>
              <a:t>  Accumulators</a:t>
            </a:r>
          </a:p>
        </p:txBody>
      </p:sp>
      <p:sp>
        <p:nvSpPr>
          <p:cNvPr id="3" name="TextBox 2">
            <a:extLst>
              <a:ext uri="{FF2B5EF4-FFF2-40B4-BE49-F238E27FC236}">
                <a16:creationId xmlns:a16="http://schemas.microsoft.com/office/drawing/2014/main" id="{FE6E403C-4F94-4D4D-B901-E127E0D9F4CE}"/>
              </a:ext>
            </a:extLst>
          </p:cNvPr>
          <p:cNvSpPr txBox="1"/>
          <p:nvPr/>
        </p:nvSpPr>
        <p:spPr>
          <a:xfrm>
            <a:off x="2161123" y="2474778"/>
            <a:ext cx="7984659" cy="286232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Each type of accumulator has unique features.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 of the critical determining features of which type of accumulator to use is often the cost, though no one style is “best” </a:t>
            </a:r>
            <a:r>
              <a:rPr lang="en-US" sz="2000" dirty="0">
                <a:solidFill>
                  <a:prstClr val="black"/>
                </a:solidFill>
                <a:latin typeface="Arial" panose="020B0604020202020204" pitchFamily="34" charset="0"/>
                <a:cs typeface="Arial" panose="020B0604020202020204" pitchFamily="34" charset="0"/>
              </a:rPr>
              <a:t>for</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all applications.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panose="020B0604020202020204" pitchFamily="34" charset="0"/>
                <a:cs typeface="Arial" panose="020B0604020202020204" pitchFamily="34" charset="0"/>
              </a:rPr>
              <a:t>Accumulators are pressure vessels and are regulated as such by each country of use – not country of manufacture.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US recognizes ASME certification, Canada is CRN and Europe is CE (PED).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panose="020B0604020202020204" pitchFamily="34" charset="0"/>
                <a:cs typeface="Arial" panose="020B0604020202020204" pitchFamily="34" charset="0"/>
              </a:rPr>
              <a:t>The proper certifications need to be considered prior to ordering.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91D669-8B12-4ECD-AD01-0B15AD62531B}"/>
              </a:ext>
            </a:extLst>
          </p:cNvPr>
          <p:cNvSpPr txBox="1"/>
          <p:nvPr/>
        </p:nvSpPr>
        <p:spPr>
          <a:xfrm>
            <a:off x="2880959" y="6004063"/>
            <a:ext cx="6098796"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ACCUMULATORS, REPAIR KITS, and ACCESSORIES</a:t>
            </a:r>
          </a:p>
        </p:txBody>
      </p:sp>
    </p:spTree>
    <p:extLst>
      <p:ext uri="{BB962C8B-B14F-4D97-AF65-F5344CB8AC3E}">
        <p14:creationId xmlns:p14="http://schemas.microsoft.com/office/powerpoint/2010/main" val="347297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2"/>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2" name="TextBox 1">
            <a:extLst>
              <a:ext uri="{FF2B5EF4-FFF2-40B4-BE49-F238E27FC236}">
                <a16:creationId xmlns:a16="http://schemas.microsoft.com/office/drawing/2014/main" id="{EAF40F4D-0474-4A6C-A552-2CC410036105}"/>
              </a:ext>
            </a:extLst>
          </p:cNvPr>
          <p:cNvSpPr txBox="1"/>
          <p:nvPr/>
        </p:nvSpPr>
        <p:spPr>
          <a:xfrm>
            <a:off x="4543644" y="1768241"/>
            <a:ext cx="7171343" cy="2431435"/>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Bladder Cut-Away</a:t>
            </a:r>
          </a:p>
          <a:p>
            <a:pPr algn="ctr"/>
            <a:endParaRPr lang="en-US" sz="2600"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600" dirty="0">
                <a:latin typeface="Arial" panose="020B0604020202020204" pitchFamily="34" charset="0"/>
                <a:ea typeface="Calibri" panose="020F0502020204030204" pitchFamily="34" charset="0"/>
                <a:cs typeface="Arial" panose="020B0604020202020204" pitchFamily="34" charset="0"/>
              </a:rPr>
              <a:t>Main Components</a:t>
            </a:r>
          </a:p>
          <a:p>
            <a:pPr marL="571500" indent="-571500">
              <a:buFont typeface="Arial" panose="020B0604020202020204" pitchFamily="34" charset="0"/>
              <a:buChar char="•"/>
            </a:pPr>
            <a:endParaRPr lang="en-US" sz="2600" dirty="0">
              <a:latin typeface="Arial" panose="020B0604020202020204" pitchFamily="34" charset="0"/>
              <a:ea typeface="Calibri" panose="020F050202020403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dirty="0"/>
          </a:p>
        </p:txBody>
      </p:sp>
      <p:pic>
        <p:nvPicPr>
          <p:cNvPr id="25" name="Picture 24">
            <a:extLst>
              <a:ext uri="{FF2B5EF4-FFF2-40B4-BE49-F238E27FC236}">
                <a16:creationId xmlns:a16="http://schemas.microsoft.com/office/drawing/2014/main" id="{2714F63B-DF3E-48E2-8F94-EFC5D9CE0B3B}"/>
              </a:ext>
            </a:extLst>
          </p:cNvPr>
          <p:cNvPicPr>
            <a:picLocks noChangeAspect="1"/>
          </p:cNvPicPr>
          <p:nvPr/>
        </p:nvPicPr>
        <p:blipFill rotWithShape="1">
          <a:blip r:embed="rId3">
            <a:extLst>
              <a:ext uri="{28A0092B-C50C-407E-A947-70E740481C1C}">
                <a14:useLocalDpi xmlns:a14="http://schemas.microsoft.com/office/drawing/2010/main" val="0"/>
              </a:ext>
            </a:extLst>
          </a:blip>
          <a:srcRect l="7898" t="31394" r="9581" b="16117"/>
          <a:stretch/>
        </p:blipFill>
        <p:spPr>
          <a:xfrm rot="5400000">
            <a:off x="536213" y="2030395"/>
            <a:ext cx="5062253" cy="2414726"/>
          </a:xfrm>
          <a:prstGeom prst="rect">
            <a:avLst/>
          </a:prstGeom>
        </p:spPr>
      </p:pic>
      <p:sp>
        <p:nvSpPr>
          <p:cNvPr id="3" name="Rectangle 2">
            <a:extLst>
              <a:ext uri="{FF2B5EF4-FFF2-40B4-BE49-F238E27FC236}">
                <a16:creationId xmlns:a16="http://schemas.microsoft.com/office/drawing/2014/main" id="{532FFBB4-9751-44F9-85C0-0A34A9EDFD44}"/>
              </a:ext>
            </a:extLst>
          </p:cNvPr>
          <p:cNvSpPr/>
          <p:nvPr/>
        </p:nvSpPr>
        <p:spPr>
          <a:xfrm>
            <a:off x="2741798" y="2822662"/>
            <a:ext cx="1144226" cy="338554"/>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Bladder</a:t>
            </a:r>
          </a:p>
        </p:txBody>
      </p:sp>
      <p:sp>
        <p:nvSpPr>
          <p:cNvPr id="28" name="Rectangle 27">
            <a:extLst>
              <a:ext uri="{FF2B5EF4-FFF2-40B4-BE49-F238E27FC236}">
                <a16:creationId xmlns:a16="http://schemas.microsoft.com/office/drawing/2014/main" id="{4BD125BD-3507-4D91-A773-D6E25A4AFBFE}"/>
              </a:ext>
            </a:extLst>
          </p:cNvPr>
          <p:cNvSpPr/>
          <p:nvPr/>
        </p:nvSpPr>
        <p:spPr>
          <a:xfrm>
            <a:off x="2062398" y="3363741"/>
            <a:ext cx="679400" cy="338554"/>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Shell</a:t>
            </a:r>
          </a:p>
        </p:txBody>
      </p:sp>
      <p:sp>
        <p:nvSpPr>
          <p:cNvPr id="29" name="Rectangle 28">
            <a:extLst>
              <a:ext uri="{FF2B5EF4-FFF2-40B4-BE49-F238E27FC236}">
                <a16:creationId xmlns:a16="http://schemas.microsoft.com/office/drawing/2014/main" id="{7353A064-6A5F-4C13-A80B-D8D46EE17FFC}"/>
              </a:ext>
            </a:extLst>
          </p:cNvPr>
          <p:cNvSpPr/>
          <p:nvPr/>
        </p:nvSpPr>
        <p:spPr>
          <a:xfrm>
            <a:off x="2917900" y="4601948"/>
            <a:ext cx="679400" cy="338554"/>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AER</a:t>
            </a:r>
          </a:p>
        </p:txBody>
      </p:sp>
      <p:sp>
        <p:nvSpPr>
          <p:cNvPr id="30" name="Rectangle 29">
            <a:extLst>
              <a:ext uri="{FF2B5EF4-FFF2-40B4-BE49-F238E27FC236}">
                <a16:creationId xmlns:a16="http://schemas.microsoft.com/office/drawing/2014/main" id="{22CCE0C0-5206-4E5E-84FA-71F02F2A8B94}"/>
              </a:ext>
            </a:extLst>
          </p:cNvPr>
          <p:cNvSpPr/>
          <p:nvPr/>
        </p:nvSpPr>
        <p:spPr>
          <a:xfrm>
            <a:off x="3149838" y="4243375"/>
            <a:ext cx="924473" cy="338554"/>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Poppet</a:t>
            </a:r>
          </a:p>
        </p:txBody>
      </p:sp>
      <p:sp>
        <p:nvSpPr>
          <p:cNvPr id="31" name="Rectangle 30">
            <a:extLst>
              <a:ext uri="{FF2B5EF4-FFF2-40B4-BE49-F238E27FC236}">
                <a16:creationId xmlns:a16="http://schemas.microsoft.com/office/drawing/2014/main" id="{859949C8-4779-4C2D-8BF9-37FF7D334047}"/>
              </a:ext>
            </a:extLst>
          </p:cNvPr>
          <p:cNvSpPr/>
          <p:nvPr/>
        </p:nvSpPr>
        <p:spPr>
          <a:xfrm>
            <a:off x="2610491" y="1235703"/>
            <a:ext cx="924473" cy="584775"/>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Gas Valve</a:t>
            </a:r>
          </a:p>
        </p:txBody>
      </p:sp>
      <p:sp>
        <p:nvSpPr>
          <p:cNvPr id="32" name="Rectangle 31">
            <a:extLst>
              <a:ext uri="{FF2B5EF4-FFF2-40B4-BE49-F238E27FC236}">
                <a16:creationId xmlns:a16="http://schemas.microsoft.com/office/drawing/2014/main" id="{D0B2B1B8-0D8A-4009-AA5B-9B39A2775BF2}"/>
              </a:ext>
            </a:extLst>
          </p:cNvPr>
          <p:cNvSpPr/>
          <p:nvPr/>
        </p:nvSpPr>
        <p:spPr>
          <a:xfrm>
            <a:off x="2687601" y="5089082"/>
            <a:ext cx="924473" cy="584775"/>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Oil</a:t>
            </a:r>
          </a:p>
          <a:p>
            <a:pPr algn="ctr"/>
            <a:r>
              <a:rPr lang="en-US" sz="1600" b="1" dirty="0">
                <a:ln w="0">
                  <a:solidFill>
                    <a:schemeClr val="tx1"/>
                  </a:solidFill>
                </a:ln>
                <a:solidFill>
                  <a:schemeClr val="bg1"/>
                </a:solidFill>
                <a:effectLst>
                  <a:outerShdw blurRad="38100" dist="19050" dir="2700000" algn="tl" rotWithShape="0">
                    <a:schemeClr val="dk1">
                      <a:alpha val="40000"/>
                    </a:schemeClr>
                  </a:outerShdw>
                </a:effectLst>
              </a:rPr>
              <a:t>Port</a:t>
            </a:r>
            <a:endPar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F5334D87-320E-4881-9519-67A4B2F717B2}"/>
              </a:ext>
            </a:extLst>
          </p:cNvPr>
          <p:cNvSpPr/>
          <p:nvPr/>
        </p:nvSpPr>
        <p:spPr>
          <a:xfrm>
            <a:off x="1737336" y="917846"/>
            <a:ext cx="1691578" cy="338554"/>
          </a:xfrm>
          <a:prstGeom prst="rect">
            <a:avLst/>
          </a:prstGeom>
          <a:noFill/>
        </p:spPr>
        <p:txBody>
          <a:bodyPr wrap="square" lIns="91440" tIns="45720" rIns="91440" bIns="45720">
            <a:spAutoFit/>
          </a:bodyPr>
          <a:lstStyle/>
          <a:p>
            <a:pPr algn="ctr"/>
            <a:r>
              <a:rPr lang="en-US" sz="1600" b="1" cap="none" spc="0" dirty="0">
                <a:ln w="0">
                  <a:solidFill>
                    <a:schemeClr val="tx1"/>
                  </a:solidFill>
                </a:ln>
                <a:solidFill>
                  <a:schemeClr val="bg1"/>
                </a:solidFill>
                <a:effectLst>
                  <a:outerShdw blurRad="38100" dist="19050" dir="2700000" algn="tl" rotWithShape="0">
                    <a:schemeClr val="dk1">
                      <a:alpha val="40000"/>
                    </a:schemeClr>
                  </a:outerShdw>
                </a:effectLst>
              </a:rPr>
              <a:t>Protective Cap</a:t>
            </a:r>
          </a:p>
        </p:txBody>
      </p:sp>
    </p:spTree>
    <p:extLst>
      <p:ext uri="{BB962C8B-B14F-4D97-AF65-F5344CB8AC3E}">
        <p14:creationId xmlns:p14="http://schemas.microsoft.com/office/powerpoint/2010/main" val="84137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3"/>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414614" y="1720483"/>
            <a:ext cx="11225985"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F0BA343A-2A84-405C-9A26-18BD3086F372}"/>
              </a:ext>
            </a:extLst>
          </p:cNvPr>
          <p:cNvSpPr txBox="1"/>
          <p:nvPr/>
        </p:nvSpPr>
        <p:spPr>
          <a:xfrm>
            <a:off x="551401" y="1697991"/>
            <a:ext cx="10384424" cy="3771482"/>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Bladder</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    Generally, range from 1 pint to 15 gallons. </a:t>
            </a:r>
          </a:p>
          <a:p>
            <a:pPr marL="571500" indent="-57150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Repairable.</a:t>
            </a:r>
          </a:p>
          <a:p>
            <a:pPr marL="571500" indent="-57150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Readily available.</a:t>
            </a:r>
          </a:p>
          <a:p>
            <a:pPr marL="571500" indent="-57150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They have specific sizes, which are commonly: </a:t>
            </a:r>
          </a:p>
          <a:p>
            <a:pPr lvl="1">
              <a:lnSpc>
                <a:spcPct val="107000"/>
              </a:lnSpc>
              <a:spcAft>
                <a:spcPts val="800"/>
              </a:spcAft>
            </a:pPr>
            <a:r>
              <a:rPr lang="en-US" sz="2200" dirty="0">
                <a:latin typeface="Arial" panose="020B0604020202020204" pitchFamily="34" charset="0"/>
                <a:ea typeface="Calibri" panose="020F0502020204030204" pitchFamily="34" charset="0"/>
                <a:cs typeface="Arial" panose="020B0604020202020204" pitchFamily="34" charset="0"/>
              </a:rPr>
              <a:t>1 pint               2 ½ gallon 		11 gallon</a:t>
            </a:r>
          </a:p>
          <a:p>
            <a:pPr lvl="1">
              <a:lnSpc>
                <a:spcPct val="107000"/>
              </a:lnSpc>
              <a:spcAft>
                <a:spcPts val="800"/>
              </a:spcAft>
            </a:pPr>
            <a:r>
              <a:rPr lang="en-US" sz="2200" dirty="0">
                <a:latin typeface="Arial" panose="020B0604020202020204" pitchFamily="34" charset="0"/>
                <a:ea typeface="Calibri" panose="020F0502020204030204" pitchFamily="34" charset="0"/>
                <a:cs typeface="Arial" panose="020B0604020202020204" pitchFamily="34" charset="0"/>
              </a:rPr>
              <a:t>1 quart			5 gallon 			15 gallon</a:t>
            </a:r>
          </a:p>
          <a:p>
            <a:pPr lvl="1">
              <a:lnSpc>
                <a:spcPct val="107000"/>
              </a:lnSpc>
              <a:spcAft>
                <a:spcPts val="800"/>
              </a:spcAft>
            </a:pPr>
            <a:r>
              <a:rPr lang="en-US" sz="2200" dirty="0">
                <a:latin typeface="Arial" panose="020B0604020202020204" pitchFamily="34" charset="0"/>
                <a:ea typeface="Calibri" panose="020F0502020204030204" pitchFamily="34" charset="0"/>
                <a:cs typeface="Arial" panose="020B0604020202020204" pitchFamily="34" charset="0"/>
              </a:rPr>
              <a:t>1 gallon 		10 gallon</a:t>
            </a:r>
          </a:p>
        </p:txBody>
      </p:sp>
      <p:pic>
        <p:nvPicPr>
          <p:cNvPr id="6" name="Picture 5">
            <a:extLst>
              <a:ext uri="{FF2B5EF4-FFF2-40B4-BE49-F238E27FC236}">
                <a16:creationId xmlns:a16="http://schemas.microsoft.com/office/drawing/2014/main" id="{28AFF31F-B458-4CA7-81A7-ED57C220A2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9926" y="660819"/>
            <a:ext cx="2786481" cy="5282794"/>
          </a:xfrm>
          <a:prstGeom prst="rect">
            <a:avLst/>
          </a:prstGeom>
        </p:spPr>
      </p:pic>
    </p:spTree>
    <p:extLst>
      <p:ext uri="{BB962C8B-B14F-4D97-AF65-F5344CB8AC3E}">
        <p14:creationId xmlns:p14="http://schemas.microsoft.com/office/powerpoint/2010/main" val="149705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3"/>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2262424" y="1720483"/>
            <a:ext cx="7451621"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F0BA343A-2A84-405C-9A26-18BD3086F372}"/>
              </a:ext>
            </a:extLst>
          </p:cNvPr>
          <p:cNvSpPr txBox="1"/>
          <p:nvPr/>
        </p:nvSpPr>
        <p:spPr>
          <a:xfrm>
            <a:off x="628500" y="1720483"/>
            <a:ext cx="5612082" cy="3511795"/>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Bladder</a:t>
            </a:r>
          </a:p>
          <a:p>
            <a:pPr algn="ctr"/>
            <a:r>
              <a:rPr lang="en-US" sz="2000" b="1" dirty="0">
                <a:latin typeface="Arial" panose="020B0604020202020204" pitchFamily="34" charset="0"/>
                <a:cs typeface="Arial" panose="020B0604020202020204" pitchFamily="34" charset="0"/>
              </a:rPr>
              <a:t>Pressure Ratings</a:t>
            </a:r>
          </a:p>
          <a:p>
            <a:pPr algn="ctr"/>
            <a:endParaRPr lang="en-US" sz="2000" b="1"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ASME pressure ratings – 3000 psi &amp; 5000 psi</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ASME VIII Div.1 App.22 is a certification that allows the “3000 psi” to be rated to 4000 psi and the “5000 psi” to be rated to 6000 psi.   </a:t>
            </a:r>
          </a:p>
        </p:txBody>
      </p:sp>
      <p:pic>
        <p:nvPicPr>
          <p:cNvPr id="6" name="Picture 5">
            <a:extLst>
              <a:ext uri="{FF2B5EF4-FFF2-40B4-BE49-F238E27FC236}">
                <a16:creationId xmlns:a16="http://schemas.microsoft.com/office/drawing/2014/main" id="{28AFF31F-B458-4CA7-81A7-ED57C220A2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2235" y="1950988"/>
            <a:ext cx="5388656" cy="3595216"/>
          </a:xfrm>
          <a:prstGeom prst="rect">
            <a:avLst/>
          </a:prstGeom>
        </p:spPr>
      </p:pic>
    </p:spTree>
    <p:extLst>
      <p:ext uri="{BB962C8B-B14F-4D97-AF65-F5344CB8AC3E}">
        <p14:creationId xmlns:p14="http://schemas.microsoft.com/office/powerpoint/2010/main" val="128136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47B7BA6-F63E-40C5-87A3-DA27FC43F7FA}"/>
              </a:ext>
            </a:extLst>
          </p:cNvPr>
          <p:cNvSpPr/>
          <p:nvPr/>
        </p:nvSpPr>
        <p:spPr>
          <a:xfrm flipV="1">
            <a:off x="3829239" y="6008915"/>
            <a:ext cx="4376416" cy="272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8A08F6-477D-49D0-80CB-CD8998C6157F}"/>
              </a:ext>
            </a:extLst>
          </p:cNvPr>
          <p:cNvPicPr>
            <a:picLocks noChangeAspect="1"/>
          </p:cNvPicPr>
          <p:nvPr/>
        </p:nvPicPr>
        <p:blipFill>
          <a:blip r:embed="rId3"/>
          <a:stretch>
            <a:fillRect/>
          </a:stretch>
        </p:blipFill>
        <p:spPr>
          <a:xfrm>
            <a:off x="4538235" y="381575"/>
            <a:ext cx="3328000" cy="1386666"/>
          </a:xfrm>
          <a:prstGeom prst="rect">
            <a:avLst/>
          </a:prstGeom>
        </p:spPr>
      </p:pic>
      <p:sp>
        <p:nvSpPr>
          <p:cNvPr id="12" name="TextBox 11">
            <a:extLst>
              <a:ext uri="{FF2B5EF4-FFF2-40B4-BE49-F238E27FC236}">
                <a16:creationId xmlns:a16="http://schemas.microsoft.com/office/drawing/2014/main" id="{B6A37CA0-4454-4822-B8E2-2C72556B6FBD}"/>
              </a:ext>
            </a:extLst>
          </p:cNvPr>
          <p:cNvSpPr txBox="1"/>
          <p:nvPr/>
        </p:nvSpPr>
        <p:spPr>
          <a:xfrm>
            <a:off x="2262424" y="1720483"/>
            <a:ext cx="7451621" cy="4674806"/>
          </a:xfrm>
          <a:prstGeom prst="rect">
            <a:avLst/>
          </a:prstGeom>
          <a:noFill/>
        </p:spPr>
        <p:txBody>
          <a:bodyPr wrap="square" rtlCol="0">
            <a:spAutoFit/>
            <a:scene3d>
              <a:camera prst="orthographicFront"/>
              <a:lightRig rig="threePt" dir="t"/>
            </a:scene3d>
            <a:sp3d extrusionH="57150">
              <a:bevelT w="69850" h="69850" prst="divot"/>
            </a:sp3d>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sz="1200" dirty="0">
              <a:latin typeface="Arial" panose="020B0604020202020204" pitchFamily="34" charset="0"/>
              <a:cs typeface="Arial" panose="020B0604020202020204" pitchFamily="34" charset="0"/>
            </a:endParaRPr>
          </a:p>
          <a:p>
            <a:pPr algn="ctr">
              <a:lnSpc>
                <a:spcPct val="150000"/>
              </a:lnSpc>
            </a:pP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ACCUMULATORS, REPAIR KITS, and ACCESSORIES</a:t>
            </a:r>
          </a:p>
        </p:txBody>
      </p:sp>
      <p:sp>
        <p:nvSpPr>
          <p:cNvPr id="3" name="TextBox 2">
            <a:extLst>
              <a:ext uri="{FF2B5EF4-FFF2-40B4-BE49-F238E27FC236}">
                <a16:creationId xmlns:a16="http://schemas.microsoft.com/office/drawing/2014/main" id="{F0BA343A-2A84-405C-9A26-18BD3086F372}"/>
              </a:ext>
            </a:extLst>
          </p:cNvPr>
          <p:cNvSpPr txBox="1"/>
          <p:nvPr/>
        </p:nvSpPr>
        <p:spPr>
          <a:xfrm>
            <a:off x="636318" y="1891747"/>
            <a:ext cx="5612082" cy="3819572"/>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Bladder</a:t>
            </a:r>
          </a:p>
          <a:p>
            <a:pPr algn="ctr"/>
            <a:r>
              <a:rPr lang="en-US" sz="2000" b="1" dirty="0">
                <a:latin typeface="Arial" panose="020B0604020202020204" pitchFamily="34" charset="0"/>
                <a:cs typeface="Arial" panose="020B0604020202020204" pitchFamily="34" charset="0"/>
              </a:rPr>
              <a:t>Pressure Ratings</a:t>
            </a:r>
          </a:p>
          <a:p>
            <a:pPr algn="ctr"/>
            <a:endParaRPr lang="en-US" sz="2000" b="1"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Gas Valves in the bladder stems </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Most are replaceable</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3000 psi have an insert</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5000 psi have a metal-metal seat</a:t>
            </a:r>
          </a:p>
          <a:p>
            <a:pPr marL="285750" indent="-285750">
              <a:lnSpc>
                <a:spcPct val="107000"/>
              </a:lnSpc>
              <a:spcAft>
                <a:spcPts val="8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Tops of bladder gas stems are formed differently for the valve seal type</a:t>
            </a:r>
          </a:p>
        </p:txBody>
      </p:sp>
      <p:pic>
        <p:nvPicPr>
          <p:cNvPr id="6" name="Picture 5">
            <a:extLst>
              <a:ext uri="{FF2B5EF4-FFF2-40B4-BE49-F238E27FC236}">
                <a16:creationId xmlns:a16="http://schemas.microsoft.com/office/drawing/2014/main" id="{28AFF31F-B458-4CA7-81A7-ED57C220A2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2115" y="1891748"/>
            <a:ext cx="4686963" cy="3515222"/>
          </a:xfrm>
          <a:prstGeom prst="rect">
            <a:avLst/>
          </a:prstGeom>
        </p:spPr>
      </p:pic>
    </p:spTree>
    <p:extLst>
      <p:ext uri="{BB962C8B-B14F-4D97-AF65-F5344CB8AC3E}">
        <p14:creationId xmlns:p14="http://schemas.microsoft.com/office/powerpoint/2010/main" val="165562508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TotalTime>
  <Words>2023</Words>
  <Application>Microsoft Office PowerPoint</Application>
  <PresentationFormat>Widescreen</PresentationFormat>
  <Paragraphs>722</Paragraphs>
  <Slides>33</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Symbol</vt:lpstr>
      <vt:lpstr>Trebuchet MS</vt:lpstr>
      <vt:lpstr>Verdana</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 Sheaffer</dc:creator>
  <cp:lastModifiedBy>Dan Turner</cp:lastModifiedBy>
  <cp:revision>119</cp:revision>
  <dcterms:created xsi:type="dcterms:W3CDTF">2020-09-30T20:07:09Z</dcterms:created>
  <dcterms:modified xsi:type="dcterms:W3CDTF">2022-11-11T18:01:59Z</dcterms:modified>
</cp:coreProperties>
</file>