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976" r:id="rId3"/>
    <p:sldId id="980" r:id="rId4"/>
    <p:sldId id="263" r:id="rId5"/>
    <p:sldId id="259" r:id="rId6"/>
    <p:sldId id="257" r:id="rId7"/>
    <p:sldId id="258" r:id="rId8"/>
    <p:sldId id="273" r:id="rId9"/>
    <p:sldId id="264" r:id="rId10"/>
    <p:sldId id="275" r:id="rId11"/>
    <p:sldId id="260" r:id="rId12"/>
    <p:sldId id="274" r:id="rId13"/>
    <p:sldId id="261" r:id="rId14"/>
    <p:sldId id="265" r:id="rId15"/>
    <p:sldId id="276" r:id="rId16"/>
    <p:sldId id="979" r:id="rId17"/>
    <p:sldId id="857" r:id="rId18"/>
    <p:sldId id="970" r:id="rId19"/>
    <p:sldId id="968" r:id="rId20"/>
    <p:sldId id="967" r:id="rId21"/>
    <p:sldId id="966" r:id="rId22"/>
    <p:sldId id="949" r:id="rId23"/>
    <p:sldId id="971" r:id="rId24"/>
    <p:sldId id="969" r:id="rId25"/>
    <p:sldId id="9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2" autoAdjust="0"/>
    <p:restoredTop sz="94660"/>
  </p:normalViewPr>
  <p:slideViewPr>
    <p:cSldViewPr snapToGrid="0">
      <p:cViewPr varScale="1">
        <p:scale>
          <a:sx n="106" d="100"/>
          <a:sy n="106" d="100"/>
        </p:scale>
        <p:origin x="78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EDDFF-7978-4356-8D79-AE58663783B7}" type="datetimeFigureOut">
              <a:rPr lang="en-US" smtClean="0"/>
              <a:t>11/2/2023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78237-57E3-43DD-BD7E-1C191A59EC56}" type="slidenum">
              <a:rPr lang="en-US" smtClean="0"/>
              <a:t>‹#›</a:t>
            </a:fld>
            <a:endParaRPr lang="en-US" dirty="0"/>
          </a:p>
        </p:txBody>
      </p:sp>
    </p:spTree>
    <p:extLst>
      <p:ext uri="{BB962C8B-B14F-4D97-AF65-F5344CB8AC3E}">
        <p14:creationId xmlns:p14="http://schemas.microsoft.com/office/powerpoint/2010/main" val="1630539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actually varies between one minute and 0 time.</a:t>
            </a:r>
          </a:p>
        </p:txBody>
      </p:sp>
      <p:sp>
        <p:nvSpPr>
          <p:cNvPr id="4" name="Slide Number Placeholder 3"/>
          <p:cNvSpPr>
            <a:spLocks noGrp="1"/>
          </p:cNvSpPr>
          <p:nvPr>
            <p:ph type="sldNum" sz="quarter" idx="5"/>
          </p:nvPr>
        </p:nvSpPr>
        <p:spPr/>
        <p:txBody>
          <a:bodyPr/>
          <a:lstStyle/>
          <a:p>
            <a:fld id="{2B4442F0-6620-476A-9F51-E0EC7CFEE9BE}" type="slidenum">
              <a:rPr lang="en-US" smtClean="0"/>
              <a:t>12</a:t>
            </a:fld>
            <a:endParaRPr lang="en-US" dirty="0"/>
          </a:p>
        </p:txBody>
      </p:sp>
    </p:spTree>
    <p:extLst>
      <p:ext uri="{BB962C8B-B14F-4D97-AF65-F5344CB8AC3E}">
        <p14:creationId xmlns:p14="http://schemas.microsoft.com/office/powerpoint/2010/main" val="199433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80AD-E9B9-555D-D795-32FAD70100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A79AA8-829A-0D19-7599-DD279DAD95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0CABAD-8604-A691-2F63-FD9EB71DE604}"/>
              </a:ext>
            </a:extLst>
          </p:cNvPr>
          <p:cNvSpPr>
            <a:spLocks noGrp="1"/>
          </p:cNvSpPr>
          <p:nvPr>
            <p:ph type="dt" sz="half" idx="10"/>
          </p:nvPr>
        </p:nvSpPr>
        <p:spPr/>
        <p:txBody>
          <a:bodyPr/>
          <a:lstStyle/>
          <a:p>
            <a:fld id="{7F409F3D-B19C-4E4F-8AAC-47F84C8946A4}" type="datetimeFigureOut">
              <a:rPr lang="en-US" smtClean="0"/>
              <a:t>11/2/2023</a:t>
            </a:fld>
            <a:endParaRPr lang="en-US" dirty="0"/>
          </a:p>
        </p:txBody>
      </p:sp>
      <p:sp>
        <p:nvSpPr>
          <p:cNvPr id="5" name="Footer Placeholder 4">
            <a:extLst>
              <a:ext uri="{FF2B5EF4-FFF2-40B4-BE49-F238E27FC236}">
                <a16:creationId xmlns:a16="http://schemas.microsoft.com/office/drawing/2014/main" id="{9724598E-FF85-07A5-91B7-2D98D219AA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7DB99A-A939-1AF0-11D2-06A43829A041}"/>
              </a:ext>
            </a:extLst>
          </p:cNvPr>
          <p:cNvSpPr>
            <a:spLocks noGrp="1"/>
          </p:cNvSpPr>
          <p:nvPr>
            <p:ph type="sldNum" sz="quarter" idx="12"/>
          </p:nvPr>
        </p:nvSpPr>
        <p:spPr/>
        <p:txBody>
          <a:bodyPr/>
          <a:lstStyle/>
          <a:p>
            <a:fld id="{1F9181E1-9884-41B0-9AB9-621CD574A840}" type="slidenum">
              <a:rPr lang="en-US" smtClean="0"/>
              <a:t>‹#›</a:t>
            </a:fld>
            <a:endParaRPr lang="en-US" dirty="0"/>
          </a:p>
        </p:txBody>
      </p:sp>
    </p:spTree>
    <p:extLst>
      <p:ext uri="{BB962C8B-B14F-4D97-AF65-F5344CB8AC3E}">
        <p14:creationId xmlns:p14="http://schemas.microsoft.com/office/powerpoint/2010/main" val="4017519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0F8F8-3F31-4075-8FCD-34E98875A5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5FD285-BF9C-2A4C-5E01-2A3BAA97E7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42DED-8ABE-F901-0797-8AF16DB76E90}"/>
              </a:ext>
            </a:extLst>
          </p:cNvPr>
          <p:cNvSpPr>
            <a:spLocks noGrp="1"/>
          </p:cNvSpPr>
          <p:nvPr>
            <p:ph type="dt" sz="half" idx="10"/>
          </p:nvPr>
        </p:nvSpPr>
        <p:spPr/>
        <p:txBody>
          <a:bodyPr/>
          <a:lstStyle/>
          <a:p>
            <a:fld id="{7F409F3D-B19C-4E4F-8AAC-47F84C8946A4}" type="datetimeFigureOut">
              <a:rPr lang="en-US" smtClean="0"/>
              <a:t>11/2/2023</a:t>
            </a:fld>
            <a:endParaRPr lang="en-US" dirty="0"/>
          </a:p>
        </p:txBody>
      </p:sp>
      <p:sp>
        <p:nvSpPr>
          <p:cNvPr id="5" name="Footer Placeholder 4">
            <a:extLst>
              <a:ext uri="{FF2B5EF4-FFF2-40B4-BE49-F238E27FC236}">
                <a16:creationId xmlns:a16="http://schemas.microsoft.com/office/drawing/2014/main" id="{1128D74F-828D-38E3-425F-BAD1AEF75C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F43BC4-4F18-7338-CEF7-5F6187308042}"/>
              </a:ext>
            </a:extLst>
          </p:cNvPr>
          <p:cNvSpPr>
            <a:spLocks noGrp="1"/>
          </p:cNvSpPr>
          <p:nvPr>
            <p:ph type="sldNum" sz="quarter" idx="12"/>
          </p:nvPr>
        </p:nvSpPr>
        <p:spPr/>
        <p:txBody>
          <a:bodyPr/>
          <a:lstStyle/>
          <a:p>
            <a:fld id="{1F9181E1-9884-41B0-9AB9-621CD574A840}" type="slidenum">
              <a:rPr lang="en-US" smtClean="0"/>
              <a:t>‹#›</a:t>
            </a:fld>
            <a:endParaRPr lang="en-US" dirty="0"/>
          </a:p>
        </p:txBody>
      </p:sp>
    </p:spTree>
    <p:extLst>
      <p:ext uri="{BB962C8B-B14F-4D97-AF65-F5344CB8AC3E}">
        <p14:creationId xmlns:p14="http://schemas.microsoft.com/office/powerpoint/2010/main" val="359717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577FF-B761-2D92-8417-EB4356DDE5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3C341A-4D7B-CC44-BA62-5F9F5BA1ED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AE359-7EC7-7E55-67B4-65FF26133329}"/>
              </a:ext>
            </a:extLst>
          </p:cNvPr>
          <p:cNvSpPr>
            <a:spLocks noGrp="1"/>
          </p:cNvSpPr>
          <p:nvPr>
            <p:ph type="dt" sz="half" idx="10"/>
          </p:nvPr>
        </p:nvSpPr>
        <p:spPr/>
        <p:txBody>
          <a:bodyPr/>
          <a:lstStyle/>
          <a:p>
            <a:fld id="{7F409F3D-B19C-4E4F-8AAC-47F84C8946A4}" type="datetimeFigureOut">
              <a:rPr lang="en-US" smtClean="0"/>
              <a:t>11/2/2023</a:t>
            </a:fld>
            <a:endParaRPr lang="en-US" dirty="0"/>
          </a:p>
        </p:txBody>
      </p:sp>
      <p:sp>
        <p:nvSpPr>
          <p:cNvPr id="5" name="Footer Placeholder 4">
            <a:extLst>
              <a:ext uri="{FF2B5EF4-FFF2-40B4-BE49-F238E27FC236}">
                <a16:creationId xmlns:a16="http://schemas.microsoft.com/office/drawing/2014/main" id="{DC529327-7AE5-7415-6C6F-290E181BCF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70D81E-9F4B-7AA6-4485-3542A6C47C5A}"/>
              </a:ext>
            </a:extLst>
          </p:cNvPr>
          <p:cNvSpPr>
            <a:spLocks noGrp="1"/>
          </p:cNvSpPr>
          <p:nvPr>
            <p:ph type="sldNum" sz="quarter" idx="12"/>
          </p:nvPr>
        </p:nvSpPr>
        <p:spPr/>
        <p:txBody>
          <a:bodyPr/>
          <a:lstStyle/>
          <a:p>
            <a:fld id="{1F9181E1-9884-41B0-9AB9-621CD574A840}" type="slidenum">
              <a:rPr lang="en-US" smtClean="0"/>
              <a:t>‹#›</a:t>
            </a:fld>
            <a:endParaRPr lang="en-US" dirty="0"/>
          </a:p>
        </p:txBody>
      </p:sp>
    </p:spTree>
    <p:extLst>
      <p:ext uri="{BB962C8B-B14F-4D97-AF65-F5344CB8AC3E}">
        <p14:creationId xmlns:p14="http://schemas.microsoft.com/office/powerpoint/2010/main" val="593075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594E47-918C-C334-5D7A-A03D805CD94B}"/>
              </a:ext>
            </a:extLst>
          </p:cNvPr>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useBgFill="1">
        <p:nvSpPr>
          <p:cNvPr id="3" name="Rounded Rectangle 12">
            <a:extLst>
              <a:ext uri="{FF2B5EF4-FFF2-40B4-BE49-F238E27FC236}">
                <a16:creationId xmlns:a16="http://schemas.microsoft.com/office/drawing/2014/main" id="{1B525285-9F17-C441-D967-6B12CAC18EF6}"/>
              </a:ext>
            </a:extLst>
          </p:cNvPr>
          <p:cNvSpPr/>
          <p:nvPr userDrawn="1"/>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4" name="Rectangle 3">
            <a:extLst>
              <a:ext uri="{FF2B5EF4-FFF2-40B4-BE49-F238E27FC236}">
                <a16:creationId xmlns:a16="http://schemas.microsoft.com/office/drawing/2014/main" id="{81AADE35-3D84-9C2F-8BEA-7E3FFAAE9CA8}"/>
              </a:ext>
            </a:extLst>
          </p:cNvPr>
          <p:cNvSpPr/>
          <p:nvPr/>
        </p:nvSpPr>
        <p:spPr>
          <a:xfrm>
            <a:off x="84667" y="1449389"/>
            <a:ext cx="12026900" cy="1527175"/>
          </a:xfrm>
          <a:prstGeom prst="rect">
            <a:avLst/>
          </a:prstGeom>
          <a:solidFill>
            <a:srgbClr val="C60C3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C60C30"/>
              </a:solidFill>
            </a:endParaRPr>
          </a:p>
        </p:txBody>
      </p:sp>
      <p:sp>
        <p:nvSpPr>
          <p:cNvPr id="5" name="Rectangle 4">
            <a:extLst>
              <a:ext uri="{FF2B5EF4-FFF2-40B4-BE49-F238E27FC236}">
                <a16:creationId xmlns:a16="http://schemas.microsoft.com/office/drawing/2014/main" id="{F3312D60-E3DA-7327-141E-3E9D4E897C70}"/>
              </a:ext>
            </a:extLst>
          </p:cNvPr>
          <p:cNvSpPr/>
          <p:nvPr/>
        </p:nvSpPr>
        <p:spPr>
          <a:xfrm>
            <a:off x="84667" y="1397000"/>
            <a:ext cx="12026900" cy="120650"/>
          </a:xfrm>
          <a:prstGeom prst="rect">
            <a:avLst/>
          </a:prstGeom>
          <a:solidFill>
            <a:srgbClr val="F0AB0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a:extLst>
              <a:ext uri="{FF2B5EF4-FFF2-40B4-BE49-F238E27FC236}">
                <a16:creationId xmlns:a16="http://schemas.microsoft.com/office/drawing/2014/main" id="{4304219C-9DB1-FB28-2AD1-523C27585D00}"/>
              </a:ext>
            </a:extLst>
          </p:cNvPr>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8" name="Title 7"/>
          <p:cNvSpPr>
            <a:spLocks noGrp="1"/>
          </p:cNvSpPr>
          <p:nvPr>
            <p:ph type="ctrTitle"/>
          </p:nvPr>
        </p:nvSpPr>
        <p:spPr>
          <a:xfrm>
            <a:off x="609600" y="1505931"/>
            <a:ext cx="10972800" cy="1470025"/>
          </a:xfrm>
        </p:spPr>
        <p:txBody>
          <a:bodyPr anchor="ctr"/>
          <a:lstStyle>
            <a:lvl1pPr algn="ctr">
              <a:defRPr lang="en-US" baseline="0" dirty="0">
                <a:solidFill>
                  <a:srgbClr val="FFFFFF"/>
                </a:solidFill>
                <a:latin typeface="Franklin Gothic Medium" panose="020B0603020102020204" pitchFamily="34" charset="0"/>
              </a:defRPr>
            </a:lvl1pPr>
          </a:lstStyle>
          <a:p>
            <a:r>
              <a:rPr lang="en-US" dirty="0"/>
              <a:t>Click to edit Master title style</a:t>
            </a:r>
          </a:p>
        </p:txBody>
      </p:sp>
    </p:spTree>
    <p:extLst>
      <p:ext uri="{BB962C8B-B14F-4D97-AF65-F5344CB8AC3E}">
        <p14:creationId xmlns:p14="http://schemas.microsoft.com/office/powerpoint/2010/main" val="41324487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1219200" y="1447800"/>
            <a:ext cx="10363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98DA65D5-02A2-85ED-6B11-1672EF05BE97}"/>
              </a:ext>
            </a:extLst>
          </p:cNvPr>
          <p:cNvSpPr>
            <a:spLocks noGrp="1"/>
          </p:cNvSpPr>
          <p:nvPr>
            <p:ph type="dt" sz="half" idx="10"/>
          </p:nvPr>
        </p:nvSpPr>
        <p:spPr/>
        <p:txBody>
          <a:bodyPr/>
          <a:lstStyle>
            <a:lvl1pPr>
              <a:defRPr/>
            </a:lvl1pPr>
          </a:lstStyle>
          <a:p>
            <a:pPr>
              <a:defRPr/>
            </a:pPr>
            <a:fld id="{CCA1187F-63FD-485A-AD3E-EBC982429620}" type="datetimeFigureOut">
              <a:rPr lang="en-US"/>
              <a:pPr>
                <a:defRPr/>
              </a:pPr>
              <a:t>11/2/2023</a:t>
            </a:fld>
            <a:endParaRPr lang="en-US" dirty="0"/>
          </a:p>
        </p:txBody>
      </p:sp>
      <p:sp>
        <p:nvSpPr>
          <p:cNvPr id="4" name="Footer Placeholder 2">
            <a:extLst>
              <a:ext uri="{FF2B5EF4-FFF2-40B4-BE49-F238E27FC236}">
                <a16:creationId xmlns:a16="http://schemas.microsoft.com/office/drawing/2014/main" id="{73BA564C-ABF6-5030-5239-F81CDFB8C717}"/>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22">
            <a:extLst>
              <a:ext uri="{FF2B5EF4-FFF2-40B4-BE49-F238E27FC236}">
                <a16:creationId xmlns:a16="http://schemas.microsoft.com/office/drawing/2014/main" id="{CAD7FF25-453C-6511-C559-46324B5A5004}"/>
              </a:ext>
            </a:extLst>
          </p:cNvPr>
          <p:cNvSpPr>
            <a:spLocks noGrp="1"/>
          </p:cNvSpPr>
          <p:nvPr>
            <p:ph type="sldNum" sz="quarter" idx="12"/>
          </p:nvPr>
        </p:nvSpPr>
        <p:spPr/>
        <p:txBody>
          <a:bodyPr/>
          <a:lstStyle>
            <a:lvl1pPr>
              <a:defRPr/>
            </a:lvl1pPr>
          </a:lstStyle>
          <a:p>
            <a:pPr>
              <a:defRPr/>
            </a:pPr>
            <a:fld id="{A1F370CF-5DA7-4CC7-9F85-688DBF343768}" type="slidenum">
              <a:rPr lang="en-US"/>
              <a:pPr>
                <a:defRPr/>
              </a:pPr>
              <a:t>‹#›</a:t>
            </a:fld>
            <a:endParaRPr lang="en-US" dirty="0"/>
          </a:p>
        </p:txBody>
      </p:sp>
    </p:spTree>
    <p:extLst>
      <p:ext uri="{BB962C8B-B14F-4D97-AF65-F5344CB8AC3E}">
        <p14:creationId xmlns:p14="http://schemas.microsoft.com/office/powerpoint/2010/main" val="2362190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07D188-D580-73B5-8B48-AAD083949F96}"/>
              </a:ext>
            </a:extLst>
          </p:cNvPr>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useBgFill="1">
        <p:nvSpPr>
          <p:cNvPr id="5" name="Rounded Rectangle 9">
            <a:extLst>
              <a:ext uri="{FF2B5EF4-FFF2-40B4-BE49-F238E27FC236}">
                <a16:creationId xmlns:a16="http://schemas.microsoft.com/office/drawing/2014/main" id="{8055B427-2685-2D76-30DC-F95D6D084E07}"/>
              </a:ext>
            </a:extLst>
          </p:cNvPr>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a:extLst>
              <a:ext uri="{FF2B5EF4-FFF2-40B4-BE49-F238E27FC236}">
                <a16:creationId xmlns:a16="http://schemas.microsoft.com/office/drawing/2014/main" id="{C67EF522-A72C-4BEC-7320-B4C51C9C5A20}"/>
              </a:ext>
            </a:extLst>
          </p:cNvPr>
          <p:cNvSpPr/>
          <p:nvPr/>
        </p:nvSpPr>
        <p:spPr>
          <a:xfrm flipV="1">
            <a:off x="48685" y="862014"/>
            <a:ext cx="12018433" cy="92075"/>
          </a:xfrm>
          <a:prstGeom prst="rect">
            <a:avLst/>
          </a:prstGeom>
          <a:solidFill>
            <a:srgbClr val="C60C3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7" name="Rectangle 6">
            <a:extLst>
              <a:ext uri="{FF2B5EF4-FFF2-40B4-BE49-F238E27FC236}">
                <a16:creationId xmlns:a16="http://schemas.microsoft.com/office/drawing/2014/main" id="{4E203D5B-E141-1044-2737-54B389CBBDA8}"/>
              </a:ext>
            </a:extLst>
          </p:cNvPr>
          <p:cNvSpPr/>
          <p:nvPr/>
        </p:nvSpPr>
        <p:spPr>
          <a:xfrm>
            <a:off x="48685" y="827089"/>
            <a:ext cx="12018433" cy="46037"/>
          </a:xfrm>
          <a:prstGeom prst="rect">
            <a:avLst/>
          </a:prstGeom>
          <a:solidFill>
            <a:srgbClr val="F0AB0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8" name="Rectangle 7">
            <a:extLst>
              <a:ext uri="{FF2B5EF4-FFF2-40B4-BE49-F238E27FC236}">
                <a16:creationId xmlns:a16="http://schemas.microsoft.com/office/drawing/2014/main" id="{D9E6F5E6-D0C2-BB37-682F-B3BD328765F8}"/>
              </a:ext>
            </a:extLst>
          </p:cNvPr>
          <p:cNvSpPr/>
          <p:nvPr/>
        </p:nvSpPr>
        <p:spPr>
          <a:xfrm>
            <a:off x="48685" y="954089"/>
            <a:ext cx="12018433"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203200" y="331969"/>
            <a:ext cx="10363200" cy="495300"/>
          </a:xfrm>
        </p:spPr>
        <p:txBody>
          <a:bodyPr/>
          <a:lstStyle>
            <a:lvl1pPr algn="l">
              <a:buNone/>
              <a:defRPr sz="4000" b="0" cap="none" baseline="0">
                <a:solidFill>
                  <a:schemeClr val="tx2"/>
                </a:solidFill>
                <a:latin typeface="Franklin Gothic Demi" panose="020B07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508001" y="1371600"/>
            <a:ext cx="10818284" cy="2514600"/>
          </a:xfrm>
        </p:spPr>
        <p:txBody>
          <a:bodyPr/>
          <a:lstStyle>
            <a:lvl1pPr marL="0" indent="0">
              <a:buNone/>
              <a:defRPr sz="2400" baseline="0">
                <a:solidFill>
                  <a:schemeClr val="tx2"/>
                </a:solidFill>
                <a:latin typeface="Franklin Gothic Medium" panose="020B0603020102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Tree>
    <p:extLst>
      <p:ext uri="{BB962C8B-B14F-4D97-AF65-F5344CB8AC3E}">
        <p14:creationId xmlns:p14="http://schemas.microsoft.com/office/powerpoint/2010/main" val="115420090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12192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5786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DFD7708E-127A-270C-CE4D-607909A3473D}"/>
              </a:ext>
            </a:extLst>
          </p:cNvPr>
          <p:cNvSpPr>
            <a:spLocks noGrp="1"/>
          </p:cNvSpPr>
          <p:nvPr>
            <p:ph type="dt" sz="half" idx="10"/>
          </p:nvPr>
        </p:nvSpPr>
        <p:spPr/>
        <p:txBody>
          <a:bodyPr/>
          <a:lstStyle>
            <a:lvl1pPr>
              <a:defRPr/>
            </a:lvl1pPr>
          </a:lstStyle>
          <a:p>
            <a:pPr>
              <a:defRPr/>
            </a:pPr>
            <a:fld id="{347C4A7C-422F-44FC-B2CC-CFCF67003DAB}" type="datetimeFigureOut">
              <a:rPr lang="en-US"/>
              <a:pPr>
                <a:defRPr/>
              </a:pPr>
              <a:t>11/2/2023</a:t>
            </a:fld>
            <a:endParaRPr lang="en-US" dirty="0"/>
          </a:p>
        </p:txBody>
      </p:sp>
      <p:sp>
        <p:nvSpPr>
          <p:cNvPr id="4" name="Footer Placeholder 2">
            <a:extLst>
              <a:ext uri="{FF2B5EF4-FFF2-40B4-BE49-F238E27FC236}">
                <a16:creationId xmlns:a16="http://schemas.microsoft.com/office/drawing/2014/main" id="{B99935EA-B507-8733-381A-0A448B2118D6}"/>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22">
            <a:extLst>
              <a:ext uri="{FF2B5EF4-FFF2-40B4-BE49-F238E27FC236}">
                <a16:creationId xmlns:a16="http://schemas.microsoft.com/office/drawing/2014/main" id="{A6F5FD2E-AB0D-D05D-4F37-37A386A88A62}"/>
              </a:ext>
            </a:extLst>
          </p:cNvPr>
          <p:cNvSpPr>
            <a:spLocks noGrp="1"/>
          </p:cNvSpPr>
          <p:nvPr>
            <p:ph type="sldNum" sz="quarter" idx="12"/>
          </p:nvPr>
        </p:nvSpPr>
        <p:spPr/>
        <p:txBody>
          <a:bodyPr/>
          <a:lstStyle>
            <a:lvl1pPr>
              <a:defRPr/>
            </a:lvl1pPr>
          </a:lstStyle>
          <a:p>
            <a:pPr>
              <a:defRPr/>
            </a:pPr>
            <a:fld id="{03BCF03D-25AD-4EBA-9CF7-503F6E2F2457}" type="slidenum">
              <a:rPr lang="en-US"/>
              <a:pPr>
                <a:defRPr/>
              </a:pPr>
              <a:t>‹#›</a:t>
            </a:fld>
            <a:endParaRPr lang="en-US" dirty="0"/>
          </a:p>
        </p:txBody>
      </p:sp>
    </p:spTree>
    <p:extLst>
      <p:ext uri="{BB962C8B-B14F-4D97-AF65-F5344CB8AC3E}">
        <p14:creationId xmlns:p14="http://schemas.microsoft.com/office/powerpoint/2010/main" val="378642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66040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CD66134C-954F-8A3E-2D71-B999E1BEA91A}"/>
              </a:ext>
            </a:extLst>
          </p:cNvPr>
          <p:cNvSpPr>
            <a:spLocks noGrp="1"/>
          </p:cNvSpPr>
          <p:nvPr>
            <p:ph type="dt" sz="half" idx="10"/>
          </p:nvPr>
        </p:nvSpPr>
        <p:spPr/>
        <p:txBody>
          <a:bodyPr/>
          <a:lstStyle>
            <a:lvl1pPr>
              <a:defRPr/>
            </a:lvl1pPr>
          </a:lstStyle>
          <a:p>
            <a:pPr>
              <a:defRPr/>
            </a:pPr>
            <a:fld id="{0C477016-DB15-4959-BFA2-A5B953C21253}" type="datetimeFigureOut">
              <a:rPr lang="en-US"/>
              <a:pPr>
                <a:defRPr/>
              </a:pPr>
              <a:t>11/2/2023</a:t>
            </a:fld>
            <a:endParaRPr lang="en-US" dirty="0"/>
          </a:p>
        </p:txBody>
      </p:sp>
      <p:sp>
        <p:nvSpPr>
          <p:cNvPr id="6" name="Footer Placeholder 2">
            <a:extLst>
              <a:ext uri="{FF2B5EF4-FFF2-40B4-BE49-F238E27FC236}">
                <a16:creationId xmlns:a16="http://schemas.microsoft.com/office/drawing/2014/main" id="{36D7D5C3-E03B-FA55-D218-0EC6175F9F8B}"/>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22">
            <a:extLst>
              <a:ext uri="{FF2B5EF4-FFF2-40B4-BE49-F238E27FC236}">
                <a16:creationId xmlns:a16="http://schemas.microsoft.com/office/drawing/2014/main" id="{7020ADB9-B57E-47FB-6929-D56F953F9686}"/>
              </a:ext>
            </a:extLst>
          </p:cNvPr>
          <p:cNvSpPr>
            <a:spLocks noGrp="1"/>
          </p:cNvSpPr>
          <p:nvPr>
            <p:ph type="sldNum" sz="quarter" idx="12"/>
          </p:nvPr>
        </p:nvSpPr>
        <p:spPr/>
        <p:txBody>
          <a:bodyPr/>
          <a:lstStyle>
            <a:lvl1pPr>
              <a:defRPr/>
            </a:lvl1pPr>
          </a:lstStyle>
          <a:p>
            <a:pPr>
              <a:defRPr/>
            </a:pPr>
            <a:fld id="{A6BA6FA6-BF24-4C49-9EA1-818783D29E56}" type="slidenum">
              <a:rPr lang="en-US"/>
              <a:pPr>
                <a:defRPr/>
              </a:pPr>
              <a:t>‹#›</a:t>
            </a:fld>
            <a:endParaRPr lang="en-US" dirty="0"/>
          </a:p>
        </p:txBody>
      </p:sp>
    </p:spTree>
    <p:extLst>
      <p:ext uri="{BB962C8B-B14F-4D97-AF65-F5344CB8AC3E}">
        <p14:creationId xmlns:p14="http://schemas.microsoft.com/office/powerpoint/2010/main" val="3688915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BFCB234A-D05B-D016-BA73-DFFF4B54C956}"/>
              </a:ext>
            </a:extLst>
          </p:cNvPr>
          <p:cNvSpPr>
            <a:spLocks noGrp="1"/>
          </p:cNvSpPr>
          <p:nvPr>
            <p:ph type="dt" sz="half" idx="10"/>
          </p:nvPr>
        </p:nvSpPr>
        <p:spPr/>
        <p:txBody>
          <a:bodyPr/>
          <a:lstStyle>
            <a:lvl1pPr>
              <a:defRPr/>
            </a:lvl1pPr>
          </a:lstStyle>
          <a:p>
            <a:pPr>
              <a:defRPr/>
            </a:pPr>
            <a:fld id="{225880CB-D9C4-42C9-80D4-FE09D357605A}" type="datetimeFigureOut">
              <a:rPr lang="en-US"/>
              <a:pPr>
                <a:defRPr/>
              </a:pPr>
              <a:t>11/2/2023</a:t>
            </a:fld>
            <a:endParaRPr lang="en-US" dirty="0"/>
          </a:p>
        </p:txBody>
      </p:sp>
      <p:sp>
        <p:nvSpPr>
          <p:cNvPr id="4" name="Footer Placeholder 2">
            <a:extLst>
              <a:ext uri="{FF2B5EF4-FFF2-40B4-BE49-F238E27FC236}">
                <a16:creationId xmlns:a16="http://schemas.microsoft.com/office/drawing/2014/main" id="{B0E7F0F3-A48D-26C8-A6A2-58CCCFEDDFD0}"/>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22">
            <a:extLst>
              <a:ext uri="{FF2B5EF4-FFF2-40B4-BE49-F238E27FC236}">
                <a16:creationId xmlns:a16="http://schemas.microsoft.com/office/drawing/2014/main" id="{510CCF10-79F0-4D41-D05E-D6016B3C1BA7}"/>
              </a:ext>
            </a:extLst>
          </p:cNvPr>
          <p:cNvSpPr>
            <a:spLocks noGrp="1"/>
          </p:cNvSpPr>
          <p:nvPr>
            <p:ph type="sldNum" sz="quarter" idx="12"/>
          </p:nvPr>
        </p:nvSpPr>
        <p:spPr/>
        <p:txBody>
          <a:bodyPr/>
          <a:lstStyle>
            <a:lvl1pPr>
              <a:defRPr/>
            </a:lvl1pPr>
          </a:lstStyle>
          <a:p>
            <a:pPr>
              <a:defRPr/>
            </a:pPr>
            <a:fld id="{C90B63E5-4F78-41CA-8F46-BAACF87C5715}" type="slidenum">
              <a:rPr lang="en-US"/>
              <a:pPr>
                <a:defRPr/>
              </a:pPr>
              <a:t>‹#›</a:t>
            </a:fld>
            <a:endParaRPr lang="en-US" dirty="0"/>
          </a:p>
        </p:txBody>
      </p:sp>
    </p:spTree>
    <p:extLst>
      <p:ext uri="{BB962C8B-B14F-4D97-AF65-F5344CB8AC3E}">
        <p14:creationId xmlns:p14="http://schemas.microsoft.com/office/powerpoint/2010/main" val="4138439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D300DDF3-B31F-FD5B-860E-32ACC11B87A8}"/>
              </a:ext>
            </a:extLst>
          </p:cNvPr>
          <p:cNvSpPr>
            <a:spLocks noGrp="1"/>
          </p:cNvSpPr>
          <p:nvPr>
            <p:ph type="dt" sz="half" idx="10"/>
          </p:nvPr>
        </p:nvSpPr>
        <p:spPr/>
        <p:txBody>
          <a:bodyPr/>
          <a:lstStyle>
            <a:lvl1pPr>
              <a:defRPr/>
            </a:lvl1pPr>
          </a:lstStyle>
          <a:p>
            <a:pPr>
              <a:defRPr/>
            </a:pPr>
            <a:fld id="{C7E78461-3C31-4F6C-B1D3-BE2C41ECB236}" type="datetimeFigureOut">
              <a:rPr lang="en-US"/>
              <a:pPr>
                <a:defRPr/>
              </a:pPr>
              <a:t>11/2/2023</a:t>
            </a:fld>
            <a:endParaRPr lang="en-US" dirty="0"/>
          </a:p>
        </p:txBody>
      </p:sp>
      <p:sp>
        <p:nvSpPr>
          <p:cNvPr id="3" name="Footer Placeholder 2">
            <a:extLst>
              <a:ext uri="{FF2B5EF4-FFF2-40B4-BE49-F238E27FC236}">
                <a16:creationId xmlns:a16="http://schemas.microsoft.com/office/drawing/2014/main" id="{6AA45257-432E-C1A8-7B57-938E87288300}"/>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22">
            <a:extLst>
              <a:ext uri="{FF2B5EF4-FFF2-40B4-BE49-F238E27FC236}">
                <a16:creationId xmlns:a16="http://schemas.microsoft.com/office/drawing/2014/main" id="{89D14882-D90B-02CD-D4B6-295FE0EBD750}"/>
              </a:ext>
            </a:extLst>
          </p:cNvPr>
          <p:cNvSpPr>
            <a:spLocks noGrp="1"/>
          </p:cNvSpPr>
          <p:nvPr>
            <p:ph type="sldNum" sz="quarter" idx="12"/>
          </p:nvPr>
        </p:nvSpPr>
        <p:spPr/>
        <p:txBody>
          <a:bodyPr/>
          <a:lstStyle>
            <a:lvl1pPr>
              <a:defRPr/>
            </a:lvl1pPr>
          </a:lstStyle>
          <a:p>
            <a:pPr>
              <a:defRPr/>
            </a:pPr>
            <a:fld id="{B6C9A35D-26EE-41B0-A6FD-F8D4FDA833AA}" type="slidenum">
              <a:rPr lang="en-US"/>
              <a:pPr>
                <a:defRPr/>
              </a:pPr>
              <a:t>‹#›</a:t>
            </a:fld>
            <a:endParaRPr lang="en-US" dirty="0"/>
          </a:p>
        </p:txBody>
      </p:sp>
    </p:spTree>
    <p:extLst>
      <p:ext uri="{BB962C8B-B14F-4D97-AF65-F5344CB8AC3E}">
        <p14:creationId xmlns:p14="http://schemas.microsoft.com/office/powerpoint/2010/main" val="822286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D642CE-F0D6-F0C1-67AC-7B3B5A9284DF}"/>
              </a:ext>
            </a:extLst>
          </p:cNvPr>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useBgFill="1">
        <p:nvSpPr>
          <p:cNvPr id="5" name="Rounded Rectangle 8">
            <a:extLst>
              <a:ext uri="{FF2B5EF4-FFF2-40B4-BE49-F238E27FC236}">
                <a16:creationId xmlns:a16="http://schemas.microsoft.com/office/drawing/2014/main" id="{D214919F-6CD8-9061-DA5B-18F45C96ACE4}"/>
              </a:ext>
            </a:extLst>
          </p:cNvPr>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08AA6AAF-DCD8-E2DB-042F-9159966026CB}"/>
              </a:ext>
            </a:extLst>
          </p:cNvPr>
          <p:cNvSpPr>
            <a:spLocks noGrp="1"/>
          </p:cNvSpPr>
          <p:nvPr>
            <p:ph type="dt" sz="half" idx="10"/>
          </p:nvPr>
        </p:nvSpPr>
        <p:spPr/>
        <p:txBody>
          <a:bodyPr/>
          <a:lstStyle>
            <a:lvl1pPr>
              <a:defRPr/>
            </a:lvl1pPr>
          </a:lstStyle>
          <a:p>
            <a:pPr>
              <a:defRPr/>
            </a:pPr>
            <a:fld id="{6C8AE28C-7DFC-4258-ABAA-BF0D9A112FA5}" type="datetimeFigureOut">
              <a:rPr lang="en-US"/>
              <a:pPr>
                <a:defRPr/>
              </a:pPr>
              <a:t>11/2/2023</a:t>
            </a:fld>
            <a:endParaRPr lang="en-US" dirty="0"/>
          </a:p>
        </p:txBody>
      </p:sp>
      <p:sp>
        <p:nvSpPr>
          <p:cNvPr id="7" name="Footer Placeholder 5">
            <a:extLst>
              <a:ext uri="{FF2B5EF4-FFF2-40B4-BE49-F238E27FC236}">
                <a16:creationId xmlns:a16="http://schemas.microsoft.com/office/drawing/2014/main" id="{1BF46C9E-1ED0-86E9-DA51-8997315041E3}"/>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6">
            <a:extLst>
              <a:ext uri="{FF2B5EF4-FFF2-40B4-BE49-F238E27FC236}">
                <a16:creationId xmlns:a16="http://schemas.microsoft.com/office/drawing/2014/main" id="{FC9BC8D8-A136-C08A-2C52-6C1CBA58A9F3}"/>
              </a:ext>
            </a:extLst>
          </p:cNvPr>
          <p:cNvSpPr>
            <a:spLocks noGrp="1"/>
          </p:cNvSpPr>
          <p:nvPr>
            <p:ph type="sldNum" sz="quarter" idx="12"/>
          </p:nvPr>
        </p:nvSpPr>
        <p:spPr/>
        <p:txBody>
          <a:bodyPr/>
          <a:lstStyle>
            <a:lvl1pPr>
              <a:defRPr/>
            </a:lvl1pPr>
          </a:lstStyle>
          <a:p>
            <a:pPr>
              <a:defRPr/>
            </a:pPr>
            <a:fld id="{81B75302-5015-4DF7-8C33-566CDA6C4AF0}" type="slidenum">
              <a:rPr lang="en-US"/>
              <a:pPr>
                <a:defRPr/>
              </a:pPr>
              <a:t>‹#›</a:t>
            </a:fld>
            <a:endParaRPr lang="en-US" dirty="0"/>
          </a:p>
        </p:txBody>
      </p:sp>
    </p:spTree>
    <p:extLst>
      <p:ext uri="{BB962C8B-B14F-4D97-AF65-F5344CB8AC3E}">
        <p14:creationId xmlns:p14="http://schemas.microsoft.com/office/powerpoint/2010/main" val="424830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FF1F-6FD4-6629-E94A-0A55374188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1BB79D-72FA-1421-6267-EBC5B89C52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C3311-6C93-5641-952F-C8E4C514E647}"/>
              </a:ext>
            </a:extLst>
          </p:cNvPr>
          <p:cNvSpPr>
            <a:spLocks noGrp="1"/>
          </p:cNvSpPr>
          <p:nvPr>
            <p:ph type="dt" sz="half" idx="10"/>
          </p:nvPr>
        </p:nvSpPr>
        <p:spPr/>
        <p:txBody>
          <a:bodyPr/>
          <a:lstStyle/>
          <a:p>
            <a:fld id="{7F409F3D-B19C-4E4F-8AAC-47F84C8946A4}" type="datetimeFigureOut">
              <a:rPr lang="en-US" smtClean="0"/>
              <a:t>11/2/2023</a:t>
            </a:fld>
            <a:endParaRPr lang="en-US" dirty="0"/>
          </a:p>
        </p:txBody>
      </p:sp>
      <p:sp>
        <p:nvSpPr>
          <p:cNvPr id="5" name="Footer Placeholder 4">
            <a:extLst>
              <a:ext uri="{FF2B5EF4-FFF2-40B4-BE49-F238E27FC236}">
                <a16:creationId xmlns:a16="http://schemas.microsoft.com/office/drawing/2014/main" id="{F2EB5749-651D-0F57-60D1-04F493EDB5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380976-E3F5-5627-B2DC-D8B24A252578}"/>
              </a:ext>
            </a:extLst>
          </p:cNvPr>
          <p:cNvSpPr>
            <a:spLocks noGrp="1"/>
          </p:cNvSpPr>
          <p:nvPr>
            <p:ph type="sldNum" sz="quarter" idx="12"/>
          </p:nvPr>
        </p:nvSpPr>
        <p:spPr/>
        <p:txBody>
          <a:bodyPr/>
          <a:lstStyle/>
          <a:p>
            <a:fld id="{1F9181E1-9884-41B0-9AB9-621CD574A840}" type="slidenum">
              <a:rPr lang="en-US" smtClean="0"/>
              <a:t>‹#›</a:t>
            </a:fld>
            <a:endParaRPr lang="en-US" dirty="0"/>
          </a:p>
        </p:txBody>
      </p:sp>
    </p:spTree>
    <p:extLst>
      <p:ext uri="{BB962C8B-B14F-4D97-AF65-F5344CB8AC3E}">
        <p14:creationId xmlns:p14="http://schemas.microsoft.com/office/powerpoint/2010/main" val="3235739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EA14BA-CE81-23BC-71F4-B29AA3D3B122}"/>
              </a:ext>
            </a:extLst>
          </p:cNvPr>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a:extLst>
              <a:ext uri="{FF2B5EF4-FFF2-40B4-BE49-F238E27FC236}">
                <a16:creationId xmlns:a16="http://schemas.microsoft.com/office/drawing/2014/main" id="{455C1135-A2B5-DEF6-2DC1-02698E28128B}"/>
              </a:ext>
            </a:extLst>
          </p:cNvPr>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7" name="Rectangle 6">
            <a:extLst>
              <a:ext uri="{FF2B5EF4-FFF2-40B4-BE49-F238E27FC236}">
                <a16:creationId xmlns:a16="http://schemas.microsoft.com/office/drawing/2014/main" id="{87A6DBE8-AAB0-C111-3B5D-DC5545552DB6}"/>
              </a:ext>
            </a:extLst>
          </p:cNvPr>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a:t>Click icon to add picture</a:t>
            </a:r>
          </a:p>
        </p:txBody>
      </p:sp>
      <p:sp>
        <p:nvSpPr>
          <p:cNvPr id="8" name="Date Placeholder 4">
            <a:extLst>
              <a:ext uri="{FF2B5EF4-FFF2-40B4-BE49-F238E27FC236}">
                <a16:creationId xmlns:a16="http://schemas.microsoft.com/office/drawing/2014/main" id="{22199E1B-0874-CFE5-DE7B-3F70A246509E}"/>
              </a:ext>
            </a:extLst>
          </p:cNvPr>
          <p:cNvSpPr>
            <a:spLocks noGrp="1"/>
          </p:cNvSpPr>
          <p:nvPr>
            <p:ph type="dt" sz="half" idx="10"/>
          </p:nvPr>
        </p:nvSpPr>
        <p:spPr/>
        <p:txBody>
          <a:bodyPr/>
          <a:lstStyle>
            <a:lvl1pPr>
              <a:defRPr/>
            </a:lvl1pPr>
          </a:lstStyle>
          <a:p>
            <a:pPr>
              <a:defRPr/>
            </a:pPr>
            <a:fld id="{1A64905C-6997-4F71-A28D-B4AA828CA095}" type="datetimeFigureOut">
              <a:rPr lang="en-US"/>
              <a:pPr>
                <a:defRPr/>
              </a:pPr>
              <a:t>11/2/2023</a:t>
            </a:fld>
            <a:endParaRPr lang="en-US" dirty="0"/>
          </a:p>
        </p:txBody>
      </p:sp>
      <p:sp>
        <p:nvSpPr>
          <p:cNvPr id="9" name="Footer Placeholder 5">
            <a:extLst>
              <a:ext uri="{FF2B5EF4-FFF2-40B4-BE49-F238E27FC236}">
                <a16:creationId xmlns:a16="http://schemas.microsoft.com/office/drawing/2014/main" id="{068D44B8-C68E-CC7D-BAD4-991B36A57437}"/>
              </a:ext>
            </a:extLst>
          </p:cNvPr>
          <p:cNvSpPr>
            <a:spLocks noGrp="1"/>
          </p:cNvSpPr>
          <p:nvPr>
            <p:ph type="ftr" sz="quarter" idx="11"/>
          </p:nvPr>
        </p:nvSpPr>
        <p:spPr>
          <a:xfrm>
            <a:off x="1219200" y="6172200"/>
            <a:ext cx="5181600" cy="457200"/>
          </a:xfrm>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313C1AE3-6DB6-FCF7-B608-F5BD80BDF1C7}"/>
              </a:ext>
            </a:extLst>
          </p:cNvPr>
          <p:cNvSpPr>
            <a:spLocks noGrp="1"/>
          </p:cNvSpPr>
          <p:nvPr>
            <p:ph type="sldNum" sz="quarter" idx="12"/>
          </p:nvPr>
        </p:nvSpPr>
        <p:spPr>
          <a:xfrm>
            <a:off x="194733" y="6208713"/>
            <a:ext cx="609600" cy="457200"/>
          </a:xfrm>
        </p:spPr>
        <p:txBody>
          <a:bodyPr/>
          <a:lstStyle>
            <a:lvl1pPr>
              <a:defRPr/>
            </a:lvl1pPr>
          </a:lstStyle>
          <a:p>
            <a:pPr>
              <a:defRPr/>
            </a:pPr>
            <a:fld id="{D5EAEF5C-29A4-42FE-8E34-867C5CFB7C04}" type="slidenum">
              <a:rPr lang="en-US"/>
              <a:pPr>
                <a:defRPr/>
              </a:pPr>
              <a:t>‹#›</a:t>
            </a:fld>
            <a:endParaRPr lang="en-US" dirty="0"/>
          </a:p>
        </p:txBody>
      </p:sp>
    </p:spTree>
    <p:extLst>
      <p:ext uri="{BB962C8B-B14F-4D97-AF65-F5344CB8AC3E}">
        <p14:creationId xmlns:p14="http://schemas.microsoft.com/office/powerpoint/2010/main" val="436827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DE12559E-4599-C721-5E03-253FEFB481B8}"/>
              </a:ext>
            </a:extLst>
          </p:cNvPr>
          <p:cNvSpPr>
            <a:spLocks noGrp="1"/>
          </p:cNvSpPr>
          <p:nvPr>
            <p:ph type="dt" sz="half" idx="10"/>
          </p:nvPr>
        </p:nvSpPr>
        <p:spPr/>
        <p:txBody>
          <a:bodyPr/>
          <a:lstStyle>
            <a:lvl1pPr>
              <a:defRPr/>
            </a:lvl1pPr>
          </a:lstStyle>
          <a:p>
            <a:pPr>
              <a:defRPr/>
            </a:pPr>
            <a:fld id="{E9019066-D110-431C-B387-FF951FD6231C}" type="datetimeFigureOut">
              <a:rPr lang="en-US"/>
              <a:pPr>
                <a:defRPr/>
              </a:pPr>
              <a:t>11/2/2023</a:t>
            </a:fld>
            <a:endParaRPr lang="en-US" dirty="0"/>
          </a:p>
        </p:txBody>
      </p:sp>
      <p:sp>
        <p:nvSpPr>
          <p:cNvPr id="5" name="Footer Placeholder 2">
            <a:extLst>
              <a:ext uri="{FF2B5EF4-FFF2-40B4-BE49-F238E27FC236}">
                <a16:creationId xmlns:a16="http://schemas.microsoft.com/office/drawing/2014/main" id="{90189E8C-825E-3218-695F-63AB24483E8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22">
            <a:extLst>
              <a:ext uri="{FF2B5EF4-FFF2-40B4-BE49-F238E27FC236}">
                <a16:creationId xmlns:a16="http://schemas.microsoft.com/office/drawing/2014/main" id="{2ABF8101-141F-C76E-FCEB-C4871D933288}"/>
              </a:ext>
            </a:extLst>
          </p:cNvPr>
          <p:cNvSpPr>
            <a:spLocks noGrp="1"/>
          </p:cNvSpPr>
          <p:nvPr>
            <p:ph type="sldNum" sz="quarter" idx="12"/>
          </p:nvPr>
        </p:nvSpPr>
        <p:spPr/>
        <p:txBody>
          <a:bodyPr/>
          <a:lstStyle>
            <a:lvl1pPr>
              <a:defRPr/>
            </a:lvl1pPr>
          </a:lstStyle>
          <a:p>
            <a:pPr>
              <a:defRPr/>
            </a:pPr>
            <a:fld id="{44740421-C3D6-45FB-A5BA-27A3538A8EAB}" type="slidenum">
              <a:rPr lang="en-US"/>
              <a:pPr>
                <a:defRPr/>
              </a:pPr>
              <a:t>‹#›</a:t>
            </a:fld>
            <a:endParaRPr lang="en-US" dirty="0"/>
          </a:p>
        </p:txBody>
      </p:sp>
    </p:spTree>
    <p:extLst>
      <p:ext uri="{BB962C8B-B14F-4D97-AF65-F5344CB8AC3E}">
        <p14:creationId xmlns:p14="http://schemas.microsoft.com/office/powerpoint/2010/main" val="1333766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EB6A3CFD-B96B-1712-DB20-36A80AB37960}"/>
              </a:ext>
            </a:extLst>
          </p:cNvPr>
          <p:cNvSpPr>
            <a:spLocks noGrp="1"/>
          </p:cNvSpPr>
          <p:nvPr>
            <p:ph type="dt" sz="half" idx="10"/>
          </p:nvPr>
        </p:nvSpPr>
        <p:spPr/>
        <p:txBody>
          <a:bodyPr/>
          <a:lstStyle>
            <a:lvl1pPr>
              <a:defRPr/>
            </a:lvl1pPr>
          </a:lstStyle>
          <a:p>
            <a:pPr>
              <a:defRPr/>
            </a:pPr>
            <a:fld id="{96BACD90-C190-4183-8A88-803B882185CE}" type="datetimeFigureOut">
              <a:rPr lang="en-US"/>
              <a:pPr>
                <a:defRPr/>
              </a:pPr>
              <a:t>11/2/2023</a:t>
            </a:fld>
            <a:endParaRPr lang="en-US" dirty="0"/>
          </a:p>
        </p:txBody>
      </p:sp>
      <p:sp>
        <p:nvSpPr>
          <p:cNvPr id="5" name="Footer Placeholder 2">
            <a:extLst>
              <a:ext uri="{FF2B5EF4-FFF2-40B4-BE49-F238E27FC236}">
                <a16:creationId xmlns:a16="http://schemas.microsoft.com/office/drawing/2014/main" id="{D8E3BF9C-E3A2-2057-BE48-6CA53589DA6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22">
            <a:extLst>
              <a:ext uri="{FF2B5EF4-FFF2-40B4-BE49-F238E27FC236}">
                <a16:creationId xmlns:a16="http://schemas.microsoft.com/office/drawing/2014/main" id="{BE4B6911-4ED7-3250-80C9-81E3070DC4CD}"/>
              </a:ext>
            </a:extLst>
          </p:cNvPr>
          <p:cNvSpPr>
            <a:spLocks noGrp="1"/>
          </p:cNvSpPr>
          <p:nvPr>
            <p:ph type="sldNum" sz="quarter" idx="12"/>
          </p:nvPr>
        </p:nvSpPr>
        <p:spPr/>
        <p:txBody>
          <a:bodyPr/>
          <a:lstStyle>
            <a:lvl1pPr>
              <a:defRPr/>
            </a:lvl1pPr>
          </a:lstStyle>
          <a:p>
            <a:pPr>
              <a:defRPr/>
            </a:pPr>
            <a:fld id="{D435701A-0B00-459C-A5CA-3115029DCFA7}" type="slidenum">
              <a:rPr lang="en-US"/>
              <a:pPr>
                <a:defRPr/>
              </a:pPr>
              <a:t>‹#›</a:t>
            </a:fld>
            <a:endParaRPr lang="en-US" dirty="0"/>
          </a:p>
        </p:txBody>
      </p:sp>
    </p:spTree>
    <p:extLst>
      <p:ext uri="{BB962C8B-B14F-4D97-AF65-F5344CB8AC3E}">
        <p14:creationId xmlns:p14="http://schemas.microsoft.com/office/powerpoint/2010/main" val="120958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E6A5D-9389-85B8-6391-B79E72EB14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F26913-B0ED-A213-4DEE-0B6D93F714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A26E7F-E45C-E58A-55F2-52E4FB39C56B}"/>
              </a:ext>
            </a:extLst>
          </p:cNvPr>
          <p:cNvSpPr>
            <a:spLocks noGrp="1"/>
          </p:cNvSpPr>
          <p:nvPr>
            <p:ph type="dt" sz="half" idx="10"/>
          </p:nvPr>
        </p:nvSpPr>
        <p:spPr/>
        <p:txBody>
          <a:bodyPr/>
          <a:lstStyle/>
          <a:p>
            <a:fld id="{7F409F3D-B19C-4E4F-8AAC-47F84C8946A4}" type="datetimeFigureOut">
              <a:rPr lang="en-US" smtClean="0"/>
              <a:t>11/2/2023</a:t>
            </a:fld>
            <a:endParaRPr lang="en-US" dirty="0"/>
          </a:p>
        </p:txBody>
      </p:sp>
      <p:sp>
        <p:nvSpPr>
          <p:cNvPr id="5" name="Footer Placeholder 4">
            <a:extLst>
              <a:ext uri="{FF2B5EF4-FFF2-40B4-BE49-F238E27FC236}">
                <a16:creationId xmlns:a16="http://schemas.microsoft.com/office/drawing/2014/main" id="{AD2F3197-E1C4-4793-2402-33398E0C88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B7D4C5-26B0-9B9B-8683-F1F28ED51E68}"/>
              </a:ext>
            </a:extLst>
          </p:cNvPr>
          <p:cNvSpPr>
            <a:spLocks noGrp="1"/>
          </p:cNvSpPr>
          <p:nvPr>
            <p:ph type="sldNum" sz="quarter" idx="12"/>
          </p:nvPr>
        </p:nvSpPr>
        <p:spPr/>
        <p:txBody>
          <a:bodyPr/>
          <a:lstStyle/>
          <a:p>
            <a:fld id="{1F9181E1-9884-41B0-9AB9-621CD574A840}" type="slidenum">
              <a:rPr lang="en-US" smtClean="0"/>
              <a:t>‹#›</a:t>
            </a:fld>
            <a:endParaRPr lang="en-US" dirty="0"/>
          </a:p>
        </p:txBody>
      </p:sp>
    </p:spTree>
    <p:extLst>
      <p:ext uri="{BB962C8B-B14F-4D97-AF65-F5344CB8AC3E}">
        <p14:creationId xmlns:p14="http://schemas.microsoft.com/office/powerpoint/2010/main" val="231920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CB5E3-6D54-EFE9-D469-2F2506C5B1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06DDDB-66DA-EC86-FE93-CB14918932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0BBE84-76C2-A92E-179A-DA05E0D578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A31C5E-9694-7DF1-67AA-445AA7875D28}"/>
              </a:ext>
            </a:extLst>
          </p:cNvPr>
          <p:cNvSpPr>
            <a:spLocks noGrp="1"/>
          </p:cNvSpPr>
          <p:nvPr>
            <p:ph type="dt" sz="half" idx="10"/>
          </p:nvPr>
        </p:nvSpPr>
        <p:spPr/>
        <p:txBody>
          <a:bodyPr/>
          <a:lstStyle/>
          <a:p>
            <a:fld id="{7F409F3D-B19C-4E4F-8AAC-47F84C8946A4}" type="datetimeFigureOut">
              <a:rPr lang="en-US" smtClean="0"/>
              <a:t>11/2/2023</a:t>
            </a:fld>
            <a:endParaRPr lang="en-US" dirty="0"/>
          </a:p>
        </p:txBody>
      </p:sp>
      <p:sp>
        <p:nvSpPr>
          <p:cNvPr id="6" name="Footer Placeholder 5">
            <a:extLst>
              <a:ext uri="{FF2B5EF4-FFF2-40B4-BE49-F238E27FC236}">
                <a16:creationId xmlns:a16="http://schemas.microsoft.com/office/drawing/2014/main" id="{04639621-E1F7-FE27-1D15-949C155473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6660B47-52E4-BE1F-E923-2C5C5506C7F6}"/>
              </a:ext>
            </a:extLst>
          </p:cNvPr>
          <p:cNvSpPr>
            <a:spLocks noGrp="1"/>
          </p:cNvSpPr>
          <p:nvPr>
            <p:ph type="sldNum" sz="quarter" idx="12"/>
          </p:nvPr>
        </p:nvSpPr>
        <p:spPr/>
        <p:txBody>
          <a:bodyPr/>
          <a:lstStyle/>
          <a:p>
            <a:fld id="{1F9181E1-9884-41B0-9AB9-621CD574A840}" type="slidenum">
              <a:rPr lang="en-US" smtClean="0"/>
              <a:t>‹#›</a:t>
            </a:fld>
            <a:endParaRPr lang="en-US" dirty="0"/>
          </a:p>
        </p:txBody>
      </p:sp>
    </p:spTree>
    <p:extLst>
      <p:ext uri="{BB962C8B-B14F-4D97-AF65-F5344CB8AC3E}">
        <p14:creationId xmlns:p14="http://schemas.microsoft.com/office/powerpoint/2010/main" val="160993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54B9-F314-4F63-7207-0D27C69790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A653B4-C585-DBE3-7F7C-DC73C00CD0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5920D3-B6F9-6DAF-9AD1-50DA904F7D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F4FF8E-578B-EFF6-DDB2-78BC5B055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BB7684-7284-9E53-03B4-2C4C9BAD5D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1D1621-0303-ECBD-CAE4-D8D6BAA37D30}"/>
              </a:ext>
            </a:extLst>
          </p:cNvPr>
          <p:cNvSpPr>
            <a:spLocks noGrp="1"/>
          </p:cNvSpPr>
          <p:nvPr>
            <p:ph type="dt" sz="half" idx="10"/>
          </p:nvPr>
        </p:nvSpPr>
        <p:spPr/>
        <p:txBody>
          <a:bodyPr/>
          <a:lstStyle/>
          <a:p>
            <a:fld id="{7F409F3D-B19C-4E4F-8AAC-47F84C8946A4}" type="datetimeFigureOut">
              <a:rPr lang="en-US" smtClean="0"/>
              <a:t>11/2/2023</a:t>
            </a:fld>
            <a:endParaRPr lang="en-US" dirty="0"/>
          </a:p>
        </p:txBody>
      </p:sp>
      <p:sp>
        <p:nvSpPr>
          <p:cNvPr id="8" name="Footer Placeholder 7">
            <a:extLst>
              <a:ext uri="{FF2B5EF4-FFF2-40B4-BE49-F238E27FC236}">
                <a16:creationId xmlns:a16="http://schemas.microsoft.com/office/drawing/2014/main" id="{0D606879-F966-544E-A594-84BE508A1E7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EAAB187-1B97-32BE-5CE3-98719582CF49}"/>
              </a:ext>
            </a:extLst>
          </p:cNvPr>
          <p:cNvSpPr>
            <a:spLocks noGrp="1"/>
          </p:cNvSpPr>
          <p:nvPr>
            <p:ph type="sldNum" sz="quarter" idx="12"/>
          </p:nvPr>
        </p:nvSpPr>
        <p:spPr/>
        <p:txBody>
          <a:bodyPr/>
          <a:lstStyle/>
          <a:p>
            <a:fld id="{1F9181E1-9884-41B0-9AB9-621CD574A840}" type="slidenum">
              <a:rPr lang="en-US" smtClean="0"/>
              <a:t>‹#›</a:t>
            </a:fld>
            <a:endParaRPr lang="en-US" dirty="0"/>
          </a:p>
        </p:txBody>
      </p:sp>
    </p:spTree>
    <p:extLst>
      <p:ext uri="{BB962C8B-B14F-4D97-AF65-F5344CB8AC3E}">
        <p14:creationId xmlns:p14="http://schemas.microsoft.com/office/powerpoint/2010/main" val="3951957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F79E5-2364-867F-F0C4-D867735BAC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665BB7-E5C2-B072-05F9-095EC97F8931}"/>
              </a:ext>
            </a:extLst>
          </p:cNvPr>
          <p:cNvSpPr>
            <a:spLocks noGrp="1"/>
          </p:cNvSpPr>
          <p:nvPr>
            <p:ph type="dt" sz="half" idx="10"/>
          </p:nvPr>
        </p:nvSpPr>
        <p:spPr/>
        <p:txBody>
          <a:bodyPr/>
          <a:lstStyle/>
          <a:p>
            <a:fld id="{7F409F3D-B19C-4E4F-8AAC-47F84C8946A4}" type="datetimeFigureOut">
              <a:rPr lang="en-US" smtClean="0"/>
              <a:t>11/2/2023</a:t>
            </a:fld>
            <a:endParaRPr lang="en-US" dirty="0"/>
          </a:p>
        </p:txBody>
      </p:sp>
      <p:sp>
        <p:nvSpPr>
          <p:cNvPr id="4" name="Footer Placeholder 3">
            <a:extLst>
              <a:ext uri="{FF2B5EF4-FFF2-40B4-BE49-F238E27FC236}">
                <a16:creationId xmlns:a16="http://schemas.microsoft.com/office/drawing/2014/main" id="{DE47E171-7C4B-8DB9-7C22-E7B22D24D29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8684DAF-9A0A-5689-01B1-8C80AB359A72}"/>
              </a:ext>
            </a:extLst>
          </p:cNvPr>
          <p:cNvSpPr>
            <a:spLocks noGrp="1"/>
          </p:cNvSpPr>
          <p:nvPr>
            <p:ph type="sldNum" sz="quarter" idx="12"/>
          </p:nvPr>
        </p:nvSpPr>
        <p:spPr/>
        <p:txBody>
          <a:bodyPr/>
          <a:lstStyle/>
          <a:p>
            <a:fld id="{1F9181E1-9884-41B0-9AB9-621CD574A840}" type="slidenum">
              <a:rPr lang="en-US" smtClean="0"/>
              <a:t>‹#›</a:t>
            </a:fld>
            <a:endParaRPr lang="en-US" dirty="0"/>
          </a:p>
        </p:txBody>
      </p:sp>
    </p:spTree>
    <p:extLst>
      <p:ext uri="{BB962C8B-B14F-4D97-AF65-F5344CB8AC3E}">
        <p14:creationId xmlns:p14="http://schemas.microsoft.com/office/powerpoint/2010/main" val="3019694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43AA9C-7EE7-CC0A-E8CC-2FE248D43E01}"/>
              </a:ext>
            </a:extLst>
          </p:cNvPr>
          <p:cNvSpPr>
            <a:spLocks noGrp="1"/>
          </p:cNvSpPr>
          <p:nvPr>
            <p:ph type="dt" sz="half" idx="10"/>
          </p:nvPr>
        </p:nvSpPr>
        <p:spPr/>
        <p:txBody>
          <a:bodyPr/>
          <a:lstStyle/>
          <a:p>
            <a:fld id="{7F409F3D-B19C-4E4F-8AAC-47F84C8946A4}" type="datetimeFigureOut">
              <a:rPr lang="en-US" smtClean="0"/>
              <a:t>11/2/2023</a:t>
            </a:fld>
            <a:endParaRPr lang="en-US" dirty="0"/>
          </a:p>
        </p:txBody>
      </p:sp>
      <p:sp>
        <p:nvSpPr>
          <p:cNvPr id="3" name="Footer Placeholder 2">
            <a:extLst>
              <a:ext uri="{FF2B5EF4-FFF2-40B4-BE49-F238E27FC236}">
                <a16:creationId xmlns:a16="http://schemas.microsoft.com/office/drawing/2014/main" id="{1E52B1B2-67DE-E9B5-DFC0-F9D37A23B2B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057359-5046-F0E1-983F-492A72D9BD93}"/>
              </a:ext>
            </a:extLst>
          </p:cNvPr>
          <p:cNvSpPr>
            <a:spLocks noGrp="1"/>
          </p:cNvSpPr>
          <p:nvPr>
            <p:ph type="sldNum" sz="quarter" idx="12"/>
          </p:nvPr>
        </p:nvSpPr>
        <p:spPr/>
        <p:txBody>
          <a:bodyPr/>
          <a:lstStyle/>
          <a:p>
            <a:fld id="{1F9181E1-9884-41B0-9AB9-621CD574A840}" type="slidenum">
              <a:rPr lang="en-US" smtClean="0"/>
              <a:t>‹#›</a:t>
            </a:fld>
            <a:endParaRPr lang="en-US" dirty="0"/>
          </a:p>
        </p:txBody>
      </p:sp>
    </p:spTree>
    <p:extLst>
      <p:ext uri="{BB962C8B-B14F-4D97-AF65-F5344CB8AC3E}">
        <p14:creationId xmlns:p14="http://schemas.microsoft.com/office/powerpoint/2010/main" val="252504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16A2F-939E-B356-1A0E-BF0D7FC7D4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01C523-DB7C-BDED-7FA1-419513B7A4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65DBF7-3E81-CCE9-548E-56543E8ED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B9EB6-B391-7A3D-EA57-ABD1290A8332}"/>
              </a:ext>
            </a:extLst>
          </p:cNvPr>
          <p:cNvSpPr>
            <a:spLocks noGrp="1"/>
          </p:cNvSpPr>
          <p:nvPr>
            <p:ph type="dt" sz="half" idx="10"/>
          </p:nvPr>
        </p:nvSpPr>
        <p:spPr/>
        <p:txBody>
          <a:bodyPr/>
          <a:lstStyle/>
          <a:p>
            <a:fld id="{7F409F3D-B19C-4E4F-8AAC-47F84C8946A4}" type="datetimeFigureOut">
              <a:rPr lang="en-US" smtClean="0"/>
              <a:t>11/2/2023</a:t>
            </a:fld>
            <a:endParaRPr lang="en-US" dirty="0"/>
          </a:p>
        </p:txBody>
      </p:sp>
      <p:sp>
        <p:nvSpPr>
          <p:cNvPr id="6" name="Footer Placeholder 5">
            <a:extLst>
              <a:ext uri="{FF2B5EF4-FFF2-40B4-BE49-F238E27FC236}">
                <a16:creationId xmlns:a16="http://schemas.microsoft.com/office/drawing/2014/main" id="{275AA642-A4D8-7201-0588-DE9AA4E4C1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907483-11D3-7A78-A0AE-4C390A0FC509}"/>
              </a:ext>
            </a:extLst>
          </p:cNvPr>
          <p:cNvSpPr>
            <a:spLocks noGrp="1"/>
          </p:cNvSpPr>
          <p:nvPr>
            <p:ph type="sldNum" sz="quarter" idx="12"/>
          </p:nvPr>
        </p:nvSpPr>
        <p:spPr/>
        <p:txBody>
          <a:bodyPr/>
          <a:lstStyle/>
          <a:p>
            <a:fld id="{1F9181E1-9884-41B0-9AB9-621CD574A840}" type="slidenum">
              <a:rPr lang="en-US" smtClean="0"/>
              <a:t>‹#›</a:t>
            </a:fld>
            <a:endParaRPr lang="en-US" dirty="0"/>
          </a:p>
        </p:txBody>
      </p:sp>
    </p:spTree>
    <p:extLst>
      <p:ext uri="{BB962C8B-B14F-4D97-AF65-F5344CB8AC3E}">
        <p14:creationId xmlns:p14="http://schemas.microsoft.com/office/powerpoint/2010/main" val="2822550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F22BB-84EF-2A61-425B-3CA2D91B17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A2F4DD-6D0E-7B1F-24DB-0A29DCDE4A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BEC26D2-CCED-AE98-8D6D-E19986276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5324F6-1F68-067B-9DF1-A38C7F1C47B4}"/>
              </a:ext>
            </a:extLst>
          </p:cNvPr>
          <p:cNvSpPr>
            <a:spLocks noGrp="1"/>
          </p:cNvSpPr>
          <p:nvPr>
            <p:ph type="dt" sz="half" idx="10"/>
          </p:nvPr>
        </p:nvSpPr>
        <p:spPr/>
        <p:txBody>
          <a:bodyPr/>
          <a:lstStyle/>
          <a:p>
            <a:fld id="{7F409F3D-B19C-4E4F-8AAC-47F84C8946A4}" type="datetimeFigureOut">
              <a:rPr lang="en-US" smtClean="0"/>
              <a:t>11/2/2023</a:t>
            </a:fld>
            <a:endParaRPr lang="en-US" dirty="0"/>
          </a:p>
        </p:txBody>
      </p:sp>
      <p:sp>
        <p:nvSpPr>
          <p:cNvPr id="6" name="Footer Placeholder 5">
            <a:extLst>
              <a:ext uri="{FF2B5EF4-FFF2-40B4-BE49-F238E27FC236}">
                <a16:creationId xmlns:a16="http://schemas.microsoft.com/office/drawing/2014/main" id="{52602024-681C-8FBF-08B5-8F89394042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C1F1D0-2A4A-F574-773A-2F0152CCE406}"/>
              </a:ext>
            </a:extLst>
          </p:cNvPr>
          <p:cNvSpPr>
            <a:spLocks noGrp="1"/>
          </p:cNvSpPr>
          <p:nvPr>
            <p:ph type="sldNum" sz="quarter" idx="12"/>
          </p:nvPr>
        </p:nvSpPr>
        <p:spPr/>
        <p:txBody>
          <a:bodyPr/>
          <a:lstStyle/>
          <a:p>
            <a:fld id="{1F9181E1-9884-41B0-9AB9-621CD574A840}" type="slidenum">
              <a:rPr lang="en-US" smtClean="0"/>
              <a:t>‹#›</a:t>
            </a:fld>
            <a:endParaRPr lang="en-US" dirty="0"/>
          </a:p>
        </p:txBody>
      </p:sp>
    </p:spTree>
    <p:extLst>
      <p:ext uri="{BB962C8B-B14F-4D97-AF65-F5344CB8AC3E}">
        <p14:creationId xmlns:p14="http://schemas.microsoft.com/office/powerpoint/2010/main" val="256186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DB807-217F-942A-E1CE-059E532D9A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F7C65F-508B-6605-B7BA-EA2AFFE4C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C8BE9-2348-6D07-E2AA-A1D8DC2243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09F3D-B19C-4E4F-8AAC-47F84C8946A4}" type="datetimeFigureOut">
              <a:rPr lang="en-US" smtClean="0"/>
              <a:t>11/2/2023</a:t>
            </a:fld>
            <a:endParaRPr lang="en-US" dirty="0"/>
          </a:p>
        </p:txBody>
      </p:sp>
      <p:sp>
        <p:nvSpPr>
          <p:cNvPr id="5" name="Footer Placeholder 4">
            <a:extLst>
              <a:ext uri="{FF2B5EF4-FFF2-40B4-BE49-F238E27FC236}">
                <a16:creationId xmlns:a16="http://schemas.microsoft.com/office/drawing/2014/main" id="{E536152F-F32A-F180-F3A2-C87E35CA23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3090CC5-AC89-F71F-4CDA-8000E9446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181E1-9884-41B0-9AB9-621CD574A840}" type="slidenum">
              <a:rPr lang="en-US" smtClean="0"/>
              <a:t>‹#›</a:t>
            </a:fld>
            <a:endParaRPr lang="en-US" dirty="0"/>
          </a:p>
        </p:txBody>
      </p:sp>
    </p:spTree>
    <p:extLst>
      <p:ext uri="{BB962C8B-B14F-4D97-AF65-F5344CB8AC3E}">
        <p14:creationId xmlns:p14="http://schemas.microsoft.com/office/powerpoint/2010/main" val="908296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11DB00-8C71-D43F-DEFB-B573DB7574A3}"/>
              </a:ext>
            </a:extLst>
          </p:cNvPr>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useBgFill="1">
        <p:nvSpPr>
          <p:cNvPr id="8" name="Rounded Rectangle 7">
            <a:extLst>
              <a:ext uri="{FF2B5EF4-FFF2-40B4-BE49-F238E27FC236}">
                <a16:creationId xmlns:a16="http://schemas.microsoft.com/office/drawing/2014/main" id="{A2B6214E-5F1A-7504-3C96-4513B06FF1C0}"/>
              </a:ext>
            </a:extLst>
          </p:cNvPr>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1028" name="Title Placeholder 21">
            <a:extLst>
              <a:ext uri="{FF2B5EF4-FFF2-40B4-BE49-F238E27FC236}">
                <a16:creationId xmlns:a16="http://schemas.microsoft.com/office/drawing/2014/main" id="{2816846B-493C-ECAC-7159-48C950E92A30}"/>
              </a:ext>
            </a:extLst>
          </p:cNvPr>
          <p:cNvSpPr>
            <a:spLocks noGrp="1" noChangeArrowheads="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id="{794546E7-93D5-3A3D-2651-0220CC00C092}"/>
              </a:ext>
            </a:extLst>
          </p:cNvPr>
          <p:cNvSpPr>
            <a:spLocks noGrp="1" noChangeArrowheads="1"/>
          </p:cNvSpPr>
          <p:nvPr>
            <p:ph type="body" idx="1"/>
          </p:nvPr>
        </p:nvSpPr>
        <p:spPr bwMode="auto">
          <a:xfrm>
            <a:off x="1219200" y="14478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C64AF091-32C5-9FE5-53CF-923F7838E871}"/>
              </a:ext>
            </a:extLst>
          </p:cNvPr>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4C96B6C4-EE71-440A-BF72-4CF545C3BD17}" type="datetimeFigureOut">
              <a:rPr lang="en-US"/>
              <a:pPr>
                <a:defRPr/>
              </a:pPr>
              <a:t>11/2/2023</a:t>
            </a:fld>
            <a:endParaRPr lang="en-US" dirty="0"/>
          </a:p>
        </p:txBody>
      </p:sp>
      <p:sp>
        <p:nvSpPr>
          <p:cNvPr id="3" name="Footer Placeholder 2">
            <a:extLst>
              <a:ext uri="{FF2B5EF4-FFF2-40B4-BE49-F238E27FC236}">
                <a16:creationId xmlns:a16="http://schemas.microsoft.com/office/drawing/2014/main" id="{BA828E53-51E9-2BA8-DDAE-FDE3D177EB51}"/>
              </a:ext>
            </a:extLst>
          </p:cNvPr>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US" dirty="0"/>
          </a:p>
        </p:txBody>
      </p:sp>
      <p:sp>
        <p:nvSpPr>
          <p:cNvPr id="23" name="Slide Number Placeholder 22">
            <a:extLst>
              <a:ext uri="{FF2B5EF4-FFF2-40B4-BE49-F238E27FC236}">
                <a16:creationId xmlns:a16="http://schemas.microsoft.com/office/drawing/2014/main" id="{8BC27733-824D-A8B7-492A-16E126143A33}"/>
              </a:ext>
            </a:extLst>
          </p:cNvPr>
          <p:cNvSpPr>
            <a:spLocks noGrp="1"/>
          </p:cNvSpPr>
          <p:nvPr>
            <p:ph type="sldNum" sz="quarter" idx="4"/>
          </p:nvPr>
        </p:nvSpPr>
        <p:spPr>
          <a:xfrm>
            <a:off x="194733" y="6210300"/>
            <a:ext cx="6096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EB0928EA-1F46-4A96-AC79-44AABB2B04B3}" type="slidenum">
              <a:rPr lang="en-US"/>
              <a:pPr>
                <a:defRPr/>
              </a:pPr>
              <a:t>‹#›</a:t>
            </a:fld>
            <a:endParaRPr lang="en-US" dirty="0"/>
          </a:p>
        </p:txBody>
      </p:sp>
    </p:spTree>
    <p:extLst>
      <p:ext uri="{BB962C8B-B14F-4D97-AF65-F5344CB8AC3E}">
        <p14:creationId xmlns:p14="http://schemas.microsoft.com/office/powerpoint/2010/main" val="392289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anose="020B0503020102020204" pitchFamily="34" charset="0"/>
        </a:defRPr>
      </a:lvl2pPr>
      <a:lvl3pPr algn="l" rtl="0" eaLnBrk="0" fontAlgn="base" hangingPunct="0">
        <a:spcBef>
          <a:spcPct val="0"/>
        </a:spcBef>
        <a:spcAft>
          <a:spcPct val="0"/>
        </a:spcAft>
        <a:defRPr sz="4000">
          <a:solidFill>
            <a:schemeClr val="tx2"/>
          </a:solidFill>
          <a:latin typeface="Franklin Gothic Book" panose="020B0503020102020204" pitchFamily="34" charset="0"/>
        </a:defRPr>
      </a:lvl3pPr>
      <a:lvl4pPr algn="l" rtl="0" eaLnBrk="0" fontAlgn="base" hangingPunct="0">
        <a:spcBef>
          <a:spcPct val="0"/>
        </a:spcBef>
        <a:spcAft>
          <a:spcPct val="0"/>
        </a:spcAft>
        <a:defRPr sz="4000">
          <a:solidFill>
            <a:schemeClr val="tx2"/>
          </a:solidFill>
          <a:latin typeface="Franklin Gothic Book" panose="020B0503020102020204" pitchFamily="34" charset="0"/>
        </a:defRPr>
      </a:lvl4pPr>
      <a:lvl5pPr algn="l" rtl="0" eaLnBrk="0" fontAlgn="base" hangingPunct="0">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rgbClr val="0D0D0D"/>
          </a:solidFill>
          <a:latin typeface="Franklin Gothic Book" panose="020B0503020102020204" pitchFamily="34" charset="0"/>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rgbClr val="0D0D0D"/>
          </a:solidFill>
          <a:latin typeface="Franklin Gothic Book" panose="020B0503020102020204" pitchFamily="34" charset="0"/>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rgbClr val="0D0D0D"/>
          </a:solidFill>
          <a:latin typeface="Franklin Gothic Book" panose="020B0503020102020204" pitchFamily="34" charset="0"/>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rgbClr val="0D0D0D"/>
          </a:solidFill>
          <a:latin typeface="Franklin Gothic Book" panose="020B0503020102020204" pitchFamily="34" charset="0"/>
          <a:ea typeface="+mn-ea"/>
          <a:cs typeface="+mn-cs"/>
        </a:defRPr>
      </a:lvl4pPr>
      <a:lvl5pPr marL="1371600" indent="-228600" algn="l" rtl="0" eaLnBrk="0" fontAlgn="base" hangingPunct="0">
        <a:spcBef>
          <a:spcPts val="375"/>
        </a:spcBef>
        <a:spcAft>
          <a:spcPct val="0"/>
        </a:spcAft>
        <a:buClr>
          <a:srgbClr val="A28E6A"/>
        </a:buClr>
        <a:buChar char="o"/>
        <a:defRPr sz="2000" kern="1200">
          <a:solidFill>
            <a:srgbClr val="0D0D0D"/>
          </a:solidFill>
          <a:latin typeface="Franklin Gothic Book" panose="020B050302010202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hyperlink" Target="mailto:ErnieParker1@msn.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ErnieParker1@msn.com"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60C30"/>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611348A-0B50-AA80-F069-98CB3791D2BC}"/>
              </a:ext>
            </a:extLst>
          </p:cNvPr>
          <p:cNvSpPr>
            <a:spLocks noGrp="1" noChangeArrowheads="1"/>
          </p:cNvSpPr>
          <p:nvPr>
            <p:ph type="ctrTitle"/>
          </p:nvPr>
        </p:nvSpPr>
        <p:spPr>
          <a:xfrm>
            <a:off x="1752600" y="1219200"/>
            <a:ext cx="8915400" cy="2057400"/>
          </a:xfrm>
        </p:spPr>
        <p:txBody>
          <a:bodyPr/>
          <a:lstStyle/>
          <a:p>
            <a:pPr eaLnBrk="1" hangingPunct="1"/>
            <a:r>
              <a:rPr altLang="en-US" sz="3200" b="1" dirty="0">
                <a:solidFill>
                  <a:schemeClr val="bg1"/>
                </a:solidFill>
              </a:rPr>
              <a:t>How to Size an Accumulator</a:t>
            </a:r>
          </a:p>
        </p:txBody>
      </p:sp>
      <p:pic>
        <p:nvPicPr>
          <p:cNvPr id="7171" name="Picture 4">
            <a:extLst>
              <a:ext uri="{FF2B5EF4-FFF2-40B4-BE49-F238E27FC236}">
                <a16:creationId xmlns:a16="http://schemas.microsoft.com/office/drawing/2014/main" id="{CA19077E-DB43-EC1D-2738-355A81C93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644" y="5638800"/>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5">
            <a:extLst>
              <a:ext uri="{FF2B5EF4-FFF2-40B4-BE49-F238E27FC236}">
                <a16:creationId xmlns:a16="http://schemas.microsoft.com/office/drawing/2014/main" id="{31EBE6B7-1188-8B18-00EF-7C66C7316803}"/>
              </a:ext>
            </a:extLst>
          </p:cNvPr>
          <p:cNvSpPr txBox="1">
            <a:spLocks noChangeArrowheads="1"/>
          </p:cNvSpPr>
          <p:nvPr/>
        </p:nvSpPr>
        <p:spPr bwMode="auto">
          <a:xfrm>
            <a:off x="2598344" y="3429000"/>
            <a:ext cx="677425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algn="ctr" fontAlgn="base">
              <a:spcBef>
                <a:spcPct val="0"/>
              </a:spcBef>
              <a:spcAft>
                <a:spcPct val="0"/>
              </a:spcAft>
            </a:pPr>
            <a:r>
              <a:rPr lang="en-US" altLang="en-US" sz="2800" dirty="0">
                <a:solidFill>
                  <a:srgbClr val="696464"/>
                </a:solidFill>
                <a:latin typeface="Franklin Gothic Demi" panose="020B0703020102020204" pitchFamily="34" charset="0"/>
              </a:rPr>
              <a:t>Ernie Parker</a:t>
            </a:r>
          </a:p>
          <a:p>
            <a:pPr algn="ctr" fontAlgn="base">
              <a:spcBef>
                <a:spcPct val="0"/>
              </a:spcBef>
              <a:spcAft>
                <a:spcPct val="0"/>
              </a:spcAft>
            </a:pPr>
            <a:r>
              <a:rPr lang="en-US" altLang="en-US" sz="2800" dirty="0">
                <a:solidFill>
                  <a:srgbClr val="696464"/>
                </a:solidFill>
                <a:latin typeface="Franklin Gothic Demi" panose="020B0703020102020204" pitchFamily="34" charset="0"/>
              </a:rPr>
              <a:t>CFPAI, CFPE, CFPSD, CFPS, CFPMM, CFPMT, CFPMIP, CFPMMH, CFPMIH, </a:t>
            </a:r>
          </a:p>
          <a:p>
            <a:pPr algn="ctr" fontAlgn="base">
              <a:spcBef>
                <a:spcPct val="0"/>
              </a:spcBef>
              <a:spcAft>
                <a:spcPct val="0"/>
              </a:spcAft>
            </a:pPr>
            <a:r>
              <a:rPr lang="en-US" altLang="en-US" sz="2800" dirty="0">
                <a:solidFill>
                  <a:srgbClr val="696464"/>
                </a:solidFill>
                <a:latin typeface="Franklin Gothic Demi" panose="020B0703020102020204" pitchFamily="34" charset="0"/>
              </a:rPr>
              <a:t>AJPP, AJPPCC, CC</a:t>
            </a:r>
            <a:br>
              <a:rPr lang="en-US" altLang="en-US" sz="2800" dirty="0">
                <a:solidFill>
                  <a:srgbClr val="696464"/>
                </a:solidFill>
                <a:latin typeface="Franklin Gothic Demi" panose="020B0703020102020204" pitchFamily="34" charset="0"/>
              </a:rPr>
            </a:br>
            <a:r>
              <a:rPr lang="en-US" altLang="en-US" sz="2800" dirty="0">
                <a:solidFill>
                  <a:srgbClr val="696464"/>
                </a:solidFill>
                <a:latin typeface="Franklin Gothic Demi" panose="020B0703020102020204" pitchFamily="34" charset="0"/>
                <a:hlinkClick r:id="rId4"/>
              </a:rPr>
              <a:t>ErnieParker1@msn.com</a:t>
            </a:r>
            <a:r>
              <a:rPr lang="en-US" altLang="en-US" sz="2800" dirty="0">
                <a:solidFill>
                  <a:srgbClr val="696464"/>
                </a:solidFill>
                <a:latin typeface="Franklin Gothic Demi" panose="020B0703020102020204" pitchFamily="34" charset="0"/>
              </a:rPr>
              <a:t>  952-200-3359  </a:t>
            </a:r>
          </a:p>
        </p:txBody>
      </p:sp>
    </p:spTree>
    <p:custDataLst>
      <p:tags r:id="rId1"/>
    </p:custDataLst>
    <p:extLst>
      <p:ext uri="{BB962C8B-B14F-4D97-AF65-F5344CB8AC3E}">
        <p14:creationId xmlns:p14="http://schemas.microsoft.com/office/powerpoint/2010/main" val="299841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5C3F9-D039-EE41-854A-20E8A0432083}"/>
              </a:ext>
            </a:extLst>
          </p:cNvPr>
          <p:cNvSpPr txBox="1"/>
          <p:nvPr/>
        </p:nvSpPr>
        <p:spPr>
          <a:xfrm>
            <a:off x="1721678" y="442640"/>
            <a:ext cx="9789003" cy="5570756"/>
          </a:xfrm>
          <a:prstGeom prst="rect">
            <a:avLst/>
          </a:prstGeom>
          <a:noFill/>
        </p:spPr>
        <p:txBody>
          <a:bodyPr wrap="square" rtlCol="0">
            <a:spAutoFit/>
          </a:bodyPr>
          <a:lstStyle/>
          <a:p>
            <a:r>
              <a:rPr lang="en-US" sz="2800" dirty="0"/>
              <a:t>Sizing an Accumulator with a Temperature Change      </a:t>
            </a:r>
            <a:r>
              <a:rPr lang="en-US" dirty="0">
                <a:solidFill>
                  <a:srgbClr val="00B050"/>
                </a:solidFill>
              </a:rPr>
              <a:t>(US Customary)</a:t>
            </a:r>
            <a:r>
              <a:rPr lang="en-US" sz="3600" dirty="0">
                <a:solidFill>
                  <a:srgbClr val="00B050"/>
                </a:solidFill>
              </a:rPr>
              <a:t>       </a:t>
            </a:r>
            <a:r>
              <a:rPr lang="en-US" sz="2800" dirty="0"/>
              <a:t>Over a Period of One Minute or Greater.      </a:t>
            </a:r>
            <a:r>
              <a:rPr lang="en-US" sz="2800" dirty="0">
                <a:solidFill>
                  <a:srgbClr val="00B050"/>
                </a:solidFill>
              </a:rPr>
              <a:t>(Isothermal)</a:t>
            </a:r>
          </a:p>
          <a:p>
            <a:r>
              <a:rPr lang="en-US" sz="2800" dirty="0"/>
              <a:t>p</a:t>
            </a:r>
            <a:r>
              <a:rPr lang="en-US" sz="2800" dirty="0">
                <a:latin typeface="Cambria Math" panose="02040503050406030204" pitchFamily="18" charset="0"/>
                <a:ea typeface="Cambria Math" panose="02040503050406030204" pitchFamily="18" charset="0"/>
              </a:rPr>
              <a:t>ₗ x Vₗ x T₂ = p₂ x V₂ x Tₗ </a:t>
            </a:r>
            <a:r>
              <a:rPr lang="en-US" sz="2400" dirty="0">
                <a:solidFill>
                  <a:srgbClr val="00B050"/>
                </a:solidFill>
                <a:latin typeface="Cambria Math" panose="02040503050406030204" pitchFamily="18" charset="0"/>
                <a:ea typeface="Cambria Math" panose="02040503050406030204" pitchFamily="18" charset="0"/>
              </a:rPr>
              <a:t>(Use Absolute Values)</a:t>
            </a:r>
          </a:p>
          <a:p>
            <a:r>
              <a:rPr lang="en-US" sz="2400" dirty="0">
                <a:solidFill>
                  <a:srgbClr val="7030A0"/>
                </a:solidFill>
                <a:latin typeface="Cambria Math" panose="02040503050406030204" pitchFamily="18" charset="0"/>
                <a:ea typeface="Cambria Math" panose="02040503050406030204" pitchFamily="18" charset="0"/>
              </a:rPr>
              <a:t>Example:</a:t>
            </a:r>
          </a:p>
          <a:p>
            <a:r>
              <a:rPr lang="en-US" sz="2400" dirty="0">
                <a:solidFill>
                  <a:srgbClr val="7030A0"/>
                </a:solidFill>
                <a:latin typeface="Cambria Math" panose="02040503050406030204" pitchFamily="18" charset="0"/>
                <a:ea typeface="Cambria Math" panose="02040503050406030204" pitchFamily="18" charset="0"/>
              </a:rPr>
              <a:t>pₗ = Precharge pressure  (1000 + 14.7)</a:t>
            </a:r>
          </a:p>
          <a:p>
            <a:r>
              <a:rPr lang="en-US" sz="2400" dirty="0">
                <a:solidFill>
                  <a:srgbClr val="7030A0"/>
                </a:solidFill>
                <a:latin typeface="Cambria Math" panose="02040503050406030204" pitchFamily="18" charset="0"/>
                <a:ea typeface="Cambria Math" panose="02040503050406030204" pitchFamily="18" charset="0"/>
              </a:rPr>
              <a:t>p₂ = Maximum system pressure  (3000 + 14.7)</a:t>
            </a:r>
          </a:p>
          <a:p>
            <a:r>
              <a:rPr lang="en-US" sz="2400" dirty="0">
                <a:solidFill>
                  <a:srgbClr val="7030A0"/>
                </a:solidFill>
                <a:latin typeface="Cambria Math" panose="02040503050406030204" pitchFamily="18" charset="0"/>
                <a:ea typeface="Cambria Math" panose="02040503050406030204" pitchFamily="18" charset="0"/>
              </a:rPr>
              <a:t>Vₗ = Initial volume of gas (231)</a:t>
            </a:r>
          </a:p>
          <a:p>
            <a:r>
              <a:rPr lang="en-US" sz="2400" dirty="0">
                <a:solidFill>
                  <a:srgbClr val="7030A0"/>
                </a:solidFill>
                <a:latin typeface="Cambria Math" panose="02040503050406030204" pitchFamily="18" charset="0"/>
                <a:ea typeface="Cambria Math" panose="02040503050406030204" pitchFamily="18" charset="0"/>
              </a:rPr>
              <a:t>V₂ = Final volume of gas  (Unknown)</a:t>
            </a:r>
          </a:p>
          <a:p>
            <a:r>
              <a:rPr lang="en-US" sz="2400" dirty="0">
                <a:solidFill>
                  <a:srgbClr val="7030A0"/>
                </a:solidFill>
                <a:latin typeface="Cambria Math" panose="02040503050406030204" pitchFamily="18" charset="0"/>
                <a:ea typeface="Cambria Math" panose="02040503050406030204" pitchFamily="18" charset="0"/>
              </a:rPr>
              <a:t>Tₗ = Initial temperature  (70°F + 460) = 530</a:t>
            </a:r>
          </a:p>
          <a:p>
            <a:r>
              <a:rPr lang="en-US" sz="2400" dirty="0">
                <a:solidFill>
                  <a:srgbClr val="7030A0"/>
                </a:solidFill>
                <a:latin typeface="Cambria Math" panose="02040503050406030204" pitchFamily="18" charset="0"/>
                <a:ea typeface="Cambria Math" panose="02040503050406030204" pitchFamily="18" charset="0"/>
              </a:rPr>
              <a:t>T₂ = Final temperature  (100°F +460) = 560</a:t>
            </a:r>
          </a:p>
          <a:p>
            <a:r>
              <a:rPr lang="en-US" sz="2400" dirty="0">
                <a:latin typeface="Cambria Math" panose="02040503050406030204" pitchFamily="18" charset="0"/>
                <a:ea typeface="Cambria Math" panose="02040503050406030204" pitchFamily="18" charset="0"/>
              </a:rPr>
              <a:t>1014.7 x 231 x 560 = 3014.7 x V₂ x 530</a:t>
            </a:r>
          </a:p>
          <a:p>
            <a:r>
              <a:rPr lang="en-US" sz="2400" dirty="0">
                <a:latin typeface="Cambria Math" panose="02040503050406030204" pitchFamily="18" charset="0"/>
                <a:ea typeface="Cambria Math" panose="02040503050406030204" pitchFamily="18" charset="0"/>
              </a:rPr>
              <a:t>V₂ = (</a:t>
            </a:r>
            <a:r>
              <a:rPr lang="en-US" sz="2400" u="sng" dirty="0">
                <a:latin typeface="Cambria Math" panose="02040503050406030204" pitchFamily="18" charset="0"/>
                <a:ea typeface="Cambria Math" panose="02040503050406030204" pitchFamily="18" charset="0"/>
              </a:rPr>
              <a:t>1014.7 x 231 x 560</a:t>
            </a:r>
            <a:r>
              <a:rPr lang="en-US" sz="2400" dirty="0">
                <a:latin typeface="Cambria Math" panose="02040503050406030204" pitchFamily="18" charset="0"/>
                <a:ea typeface="Cambria Math" panose="02040503050406030204" pitchFamily="18" charset="0"/>
              </a:rPr>
              <a:t>)</a:t>
            </a:r>
          </a:p>
          <a:p>
            <a:r>
              <a:rPr lang="en-US" sz="2400" dirty="0"/>
              <a:t>            (3014.7 x 530)    V</a:t>
            </a:r>
            <a:r>
              <a:rPr lang="en-US" sz="2400" dirty="0">
                <a:latin typeface="Cambria Math" panose="02040503050406030204" pitchFamily="18" charset="0"/>
                <a:ea typeface="Cambria Math" panose="02040503050406030204" pitchFamily="18" charset="0"/>
              </a:rPr>
              <a:t>₂ = 82.15 in³ of gas</a:t>
            </a:r>
          </a:p>
          <a:p>
            <a:r>
              <a:rPr lang="en-US" sz="2400" dirty="0">
                <a:latin typeface="Cambria Math" panose="02040503050406030204" pitchFamily="18" charset="0"/>
                <a:ea typeface="Cambria Math" panose="02040503050406030204" pitchFamily="18" charset="0"/>
              </a:rPr>
              <a:t>Vₗ - V₂ = 231 – 82.15 = </a:t>
            </a:r>
            <a:r>
              <a:rPr lang="en-US" sz="2400" dirty="0">
                <a:solidFill>
                  <a:srgbClr val="FF0000"/>
                </a:solidFill>
                <a:latin typeface="Cambria Math" panose="02040503050406030204" pitchFamily="18" charset="0"/>
                <a:ea typeface="Cambria Math" panose="02040503050406030204" pitchFamily="18" charset="0"/>
              </a:rPr>
              <a:t>148.85 in³ of oil</a:t>
            </a:r>
            <a:endParaRPr lang="en-US" sz="2400" dirty="0">
              <a:solidFill>
                <a:srgbClr val="FF0000"/>
              </a:solidFill>
            </a:endParaRPr>
          </a:p>
        </p:txBody>
      </p:sp>
      <p:pic>
        <p:nvPicPr>
          <p:cNvPr id="2" name="Picture 4">
            <a:extLst>
              <a:ext uri="{FF2B5EF4-FFF2-40B4-BE49-F238E27FC236}">
                <a16:creationId xmlns:a16="http://schemas.microsoft.com/office/drawing/2014/main" id="{715BAD1E-3758-C138-BA1A-51777399B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4330" y="5506944"/>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405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5C3F9-D039-EE41-854A-20E8A0432083}"/>
              </a:ext>
            </a:extLst>
          </p:cNvPr>
          <p:cNvSpPr txBox="1"/>
          <p:nvPr/>
        </p:nvSpPr>
        <p:spPr>
          <a:xfrm>
            <a:off x="851648" y="546847"/>
            <a:ext cx="10327340" cy="5570756"/>
          </a:xfrm>
          <a:prstGeom prst="rect">
            <a:avLst/>
          </a:prstGeom>
          <a:noFill/>
        </p:spPr>
        <p:txBody>
          <a:bodyPr wrap="square" rtlCol="0">
            <a:spAutoFit/>
          </a:bodyPr>
          <a:lstStyle/>
          <a:p>
            <a:r>
              <a:rPr lang="en-US" sz="2800" dirty="0"/>
              <a:t>Sizing an Accumulator with a Temperature Change                    </a:t>
            </a:r>
            <a:r>
              <a:rPr lang="en-US" dirty="0">
                <a:solidFill>
                  <a:srgbClr val="00B050"/>
                </a:solidFill>
              </a:rPr>
              <a:t>(Metric)</a:t>
            </a:r>
            <a:r>
              <a:rPr lang="en-US" sz="2800" dirty="0"/>
              <a:t> Over a Period of One Minute or Greater.     </a:t>
            </a:r>
            <a:r>
              <a:rPr lang="en-US" sz="2800" dirty="0">
                <a:solidFill>
                  <a:srgbClr val="00B050"/>
                </a:solidFill>
              </a:rPr>
              <a:t>(Isothermal)</a:t>
            </a:r>
          </a:p>
          <a:p>
            <a:r>
              <a:rPr lang="en-US" sz="3600" dirty="0"/>
              <a:t>p</a:t>
            </a:r>
            <a:r>
              <a:rPr lang="en-US" sz="3600" dirty="0">
                <a:latin typeface="Cambria Math" panose="02040503050406030204" pitchFamily="18" charset="0"/>
                <a:ea typeface="Cambria Math" panose="02040503050406030204" pitchFamily="18" charset="0"/>
              </a:rPr>
              <a:t>ₗ x Vₗ x T₂ = p₂ x V₂ x Tₗ </a:t>
            </a:r>
            <a:r>
              <a:rPr lang="en-US" sz="2400" dirty="0">
                <a:solidFill>
                  <a:srgbClr val="00B050"/>
                </a:solidFill>
                <a:latin typeface="Cambria Math" panose="02040503050406030204" pitchFamily="18" charset="0"/>
                <a:ea typeface="Cambria Math" panose="02040503050406030204" pitchFamily="18" charset="0"/>
              </a:rPr>
              <a:t>(Use Absolute Values)</a:t>
            </a:r>
          </a:p>
          <a:p>
            <a:r>
              <a:rPr lang="en-US" sz="2400" dirty="0">
                <a:solidFill>
                  <a:srgbClr val="7030A0"/>
                </a:solidFill>
                <a:latin typeface="Cambria Math" panose="02040503050406030204" pitchFamily="18" charset="0"/>
                <a:ea typeface="Cambria Math" panose="02040503050406030204" pitchFamily="18" charset="0"/>
              </a:rPr>
              <a:t>Example:</a:t>
            </a:r>
          </a:p>
          <a:p>
            <a:r>
              <a:rPr lang="en-US" sz="2400" dirty="0">
                <a:solidFill>
                  <a:srgbClr val="7030A0"/>
                </a:solidFill>
                <a:latin typeface="Cambria Math" panose="02040503050406030204" pitchFamily="18" charset="0"/>
                <a:ea typeface="Cambria Math" panose="02040503050406030204" pitchFamily="18" charset="0"/>
              </a:rPr>
              <a:t>p</a:t>
            </a:r>
            <a:r>
              <a:rPr lang="en-US" sz="2400" dirty="0">
                <a:latin typeface="Cambria Math" panose="02040503050406030204" pitchFamily="18" charset="0"/>
                <a:ea typeface="Cambria Math" panose="02040503050406030204" pitchFamily="18" charset="0"/>
              </a:rPr>
              <a:t>ₗ = Precharge pressure  6.8966 + .1013 (6.9979 MPa)</a:t>
            </a:r>
          </a:p>
          <a:p>
            <a:r>
              <a:rPr lang="en-US" sz="2400" dirty="0">
                <a:latin typeface="Cambria Math" panose="02040503050406030204" pitchFamily="18" charset="0"/>
                <a:ea typeface="Cambria Math" panose="02040503050406030204" pitchFamily="18" charset="0"/>
              </a:rPr>
              <a:t>p₂ = Maximum system pressure 20.6897 + .1013 (20.791MPa)</a:t>
            </a:r>
          </a:p>
          <a:p>
            <a:r>
              <a:rPr lang="en-US" sz="2400" dirty="0">
                <a:latin typeface="Cambria Math" panose="02040503050406030204" pitchFamily="18" charset="0"/>
                <a:ea typeface="Cambria Math" panose="02040503050406030204" pitchFamily="18" charset="0"/>
              </a:rPr>
              <a:t>Vₗ = Initial volume of gas (3785.4 cm³)</a:t>
            </a:r>
          </a:p>
          <a:p>
            <a:r>
              <a:rPr lang="en-US" sz="2400" dirty="0">
                <a:latin typeface="Cambria Math" panose="02040503050406030204" pitchFamily="18" charset="0"/>
                <a:ea typeface="Cambria Math" panose="02040503050406030204" pitchFamily="18" charset="0"/>
              </a:rPr>
              <a:t>V₂ = Final volume of gas  (Unknown)</a:t>
            </a:r>
          </a:p>
          <a:p>
            <a:r>
              <a:rPr lang="en-US" sz="2400" dirty="0">
                <a:latin typeface="Cambria Math" panose="02040503050406030204" pitchFamily="18" charset="0"/>
                <a:ea typeface="Cambria Math" panose="02040503050406030204" pitchFamily="18" charset="0"/>
              </a:rPr>
              <a:t>Tₗ = Initial temperature  (21°C + 273) = 294° Kelvin</a:t>
            </a:r>
          </a:p>
          <a:p>
            <a:r>
              <a:rPr lang="en-US" sz="2400" dirty="0">
                <a:latin typeface="Cambria Math" panose="02040503050406030204" pitchFamily="18" charset="0"/>
                <a:ea typeface="Cambria Math" panose="02040503050406030204" pitchFamily="18" charset="0"/>
              </a:rPr>
              <a:t>T₂ = Final temperature  (38°C +273) = 311° Kelvin</a:t>
            </a:r>
          </a:p>
          <a:p>
            <a:r>
              <a:rPr lang="en-US" sz="2400" dirty="0">
                <a:latin typeface="Cambria Math" panose="02040503050406030204" pitchFamily="18" charset="0"/>
                <a:ea typeface="Cambria Math" panose="02040503050406030204" pitchFamily="18" charset="0"/>
              </a:rPr>
              <a:t>    6.9979 x 3785.4 x 311 = 20.79 x V₂ x 294</a:t>
            </a:r>
          </a:p>
          <a:p>
            <a:r>
              <a:rPr lang="en-US" sz="2400" dirty="0">
                <a:latin typeface="Cambria Math" panose="02040503050406030204" pitchFamily="18" charset="0"/>
                <a:ea typeface="Cambria Math" panose="02040503050406030204" pitchFamily="18" charset="0"/>
              </a:rPr>
              <a:t>V₂ = (</a:t>
            </a:r>
            <a:r>
              <a:rPr lang="en-US" sz="2400" u="sng" dirty="0">
                <a:latin typeface="Cambria Math" panose="02040503050406030204" pitchFamily="18" charset="0"/>
                <a:ea typeface="Cambria Math" panose="02040503050406030204" pitchFamily="18" charset="0"/>
              </a:rPr>
              <a:t>6.9979 x 3785.4 x 311</a:t>
            </a:r>
            <a:r>
              <a:rPr lang="en-US" sz="2400" dirty="0">
                <a:latin typeface="Cambria Math" panose="02040503050406030204" pitchFamily="18" charset="0"/>
                <a:ea typeface="Cambria Math" panose="02040503050406030204" pitchFamily="18" charset="0"/>
              </a:rPr>
              <a:t>)</a:t>
            </a:r>
          </a:p>
          <a:p>
            <a:r>
              <a:rPr lang="en-US" sz="2400" dirty="0"/>
              <a:t>            (20.791 x 294)    V</a:t>
            </a:r>
            <a:r>
              <a:rPr lang="en-US" sz="2400" dirty="0">
                <a:latin typeface="Cambria Math" panose="02040503050406030204" pitchFamily="18" charset="0"/>
                <a:ea typeface="Cambria Math" panose="02040503050406030204" pitchFamily="18" charset="0"/>
              </a:rPr>
              <a:t>₂ = 1347.77 cm³</a:t>
            </a:r>
          </a:p>
          <a:p>
            <a:r>
              <a:rPr lang="en-US" sz="2400" dirty="0">
                <a:latin typeface="Cambria Math" panose="02040503050406030204" pitchFamily="18" charset="0"/>
                <a:ea typeface="Cambria Math" panose="02040503050406030204" pitchFamily="18" charset="0"/>
              </a:rPr>
              <a:t>Vₗ - V₂ = 3785.4 – 1347.77 = </a:t>
            </a:r>
            <a:r>
              <a:rPr lang="en-US" sz="2400" dirty="0">
                <a:solidFill>
                  <a:srgbClr val="FF0000"/>
                </a:solidFill>
                <a:latin typeface="Cambria Math" panose="02040503050406030204" pitchFamily="18" charset="0"/>
                <a:ea typeface="Cambria Math" panose="02040503050406030204" pitchFamily="18" charset="0"/>
              </a:rPr>
              <a:t>2437.63 cm³ </a:t>
            </a:r>
            <a:r>
              <a:rPr lang="en-US" sz="2400" dirty="0">
                <a:solidFill>
                  <a:srgbClr val="7030A0"/>
                </a:solidFill>
                <a:latin typeface="Cambria Math" panose="02040503050406030204" pitchFamily="18" charset="0"/>
                <a:ea typeface="Cambria Math" panose="02040503050406030204" pitchFamily="18" charset="0"/>
              </a:rPr>
              <a:t>(148.73 in³)</a:t>
            </a:r>
            <a:endParaRPr lang="en-US" sz="2400" dirty="0">
              <a:solidFill>
                <a:srgbClr val="7030A0"/>
              </a:solidFill>
            </a:endParaRPr>
          </a:p>
        </p:txBody>
      </p:sp>
      <p:pic>
        <p:nvPicPr>
          <p:cNvPr id="2" name="Picture 4">
            <a:extLst>
              <a:ext uri="{FF2B5EF4-FFF2-40B4-BE49-F238E27FC236}">
                <a16:creationId xmlns:a16="http://schemas.microsoft.com/office/drawing/2014/main" id="{E9C4FB52-D996-CC56-53F0-C0B3F055C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7082" y="5426261"/>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2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160C46-DC5E-5B26-FC05-585A06D37AFC}"/>
              </a:ext>
            </a:extLst>
          </p:cNvPr>
          <p:cNvSpPr txBox="1"/>
          <p:nvPr/>
        </p:nvSpPr>
        <p:spPr>
          <a:xfrm>
            <a:off x="2057400" y="381000"/>
            <a:ext cx="8534400" cy="3539430"/>
          </a:xfrm>
          <a:prstGeom prst="rect">
            <a:avLst/>
          </a:prstGeom>
          <a:noFill/>
        </p:spPr>
        <p:txBody>
          <a:bodyPr wrap="square" rtlCol="0">
            <a:spAutoFit/>
          </a:bodyPr>
          <a:lstStyle/>
          <a:p>
            <a:r>
              <a:rPr lang="en-US" sz="2800" dirty="0"/>
              <a:t>Sizing an Accumulator with a Change in Temperature of Less Than One Minute</a:t>
            </a:r>
          </a:p>
          <a:p>
            <a:r>
              <a:rPr lang="en-US" sz="2400" dirty="0">
                <a:solidFill>
                  <a:srgbClr val="00B050"/>
                </a:solidFill>
              </a:rPr>
              <a:t>(Adiabatic)</a:t>
            </a:r>
          </a:p>
          <a:p>
            <a:endParaRPr lang="en-US" sz="3600" dirty="0">
              <a:solidFill>
                <a:srgbClr val="00B050"/>
              </a:solidFill>
            </a:endParaRPr>
          </a:p>
          <a:p>
            <a:endParaRPr lang="en-US" sz="3600" dirty="0">
              <a:solidFill>
                <a:srgbClr val="00B050"/>
              </a:solidFill>
            </a:endParaRPr>
          </a:p>
          <a:p>
            <a:endParaRPr lang="en-US" sz="3600" dirty="0">
              <a:solidFill>
                <a:srgbClr val="00B050"/>
              </a:solidFill>
            </a:endParaRPr>
          </a:p>
          <a:p>
            <a:endParaRPr lang="en-US" sz="3600" dirty="0">
              <a:solidFill>
                <a:srgbClr val="00B050"/>
              </a:solidFill>
            </a:endParaRPr>
          </a:p>
        </p:txBody>
      </p:sp>
      <p:graphicFrame>
        <p:nvGraphicFramePr>
          <p:cNvPr id="10" name="Object 9">
            <a:extLst>
              <a:ext uri="{FF2B5EF4-FFF2-40B4-BE49-F238E27FC236}">
                <a16:creationId xmlns:a16="http://schemas.microsoft.com/office/drawing/2014/main" id="{1BE730CD-16AE-3927-F7A2-41DE51D9DE1A}"/>
              </a:ext>
            </a:extLst>
          </p:cNvPr>
          <p:cNvGraphicFramePr>
            <a:graphicFrameLocks noChangeAspect="1"/>
          </p:cNvGraphicFramePr>
          <p:nvPr>
            <p:extLst>
              <p:ext uri="{D42A27DB-BD31-4B8C-83A1-F6EECF244321}">
                <p14:modId xmlns:p14="http://schemas.microsoft.com/office/powerpoint/2010/main" val="1630019156"/>
              </p:ext>
            </p:extLst>
          </p:nvPr>
        </p:nvGraphicFramePr>
        <p:xfrm>
          <a:off x="-2713181" y="968562"/>
          <a:ext cx="15767475" cy="7924799"/>
        </p:xfrm>
        <a:graphic>
          <a:graphicData uri="http://schemas.openxmlformats.org/presentationml/2006/ole">
            <mc:AlternateContent xmlns:mc="http://schemas.openxmlformats.org/markup-compatibility/2006">
              <mc:Choice xmlns:v="urn:schemas-microsoft-com:vml" Requires="v">
                <p:oleObj name="AutoCAD Drawing" r:id="rId3" imgW="18288000" imgH="9191520" progId="AutoCAD.Drawing.23">
                  <p:embed/>
                </p:oleObj>
              </mc:Choice>
              <mc:Fallback>
                <p:oleObj name="AutoCAD Drawing" r:id="rId3" imgW="18288000" imgH="9191520" progId="AutoCAD.Drawing.23">
                  <p:embed/>
                  <p:pic>
                    <p:nvPicPr>
                      <p:cNvPr id="10" name="Object 9">
                        <a:extLst>
                          <a:ext uri="{FF2B5EF4-FFF2-40B4-BE49-F238E27FC236}">
                            <a16:creationId xmlns:a16="http://schemas.microsoft.com/office/drawing/2014/main" id="{1BE730CD-16AE-3927-F7A2-41DE51D9DE1A}"/>
                          </a:ext>
                        </a:extLst>
                      </p:cNvPr>
                      <p:cNvPicPr/>
                      <p:nvPr/>
                    </p:nvPicPr>
                    <p:blipFill>
                      <a:blip r:embed="rId4"/>
                      <a:stretch>
                        <a:fillRect/>
                      </a:stretch>
                    </p:blipFill>
                    <p:spPr>
                      <a:xfrm>
                        <a:off x="-2713181" y="968562"/>
                        <a:ext cx="15767475" cy="7924799"/>
                      </a:xfrm>
                      <a:prstGeom prst="rect">
                        <a:avLst/>
                      </a:prstGeom>
                    </p:spPr>
                  </p:pic>
                </p:oleObj>
              </mc:Fallback>
            </mc:AlternateContent>
          </a:graphicData>
        </a:graphic>
      </p:graphicFrame>
      <p:pic>
        <p:nvPicPr>
          <p:cNvPr id="3" name="Picture 4">
            <a:extLst>
              <a:ext uri="{FF2B5EF4-FFF2-40B4-BE49-F238E27FC236}">
                <a16:creationId xmlns:a16="http://schemas.microsoft.com/office/drawing/2014/main" id="{8D206144-4F0B-287A-AE60-FB7BA0DF9B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9346" y="5189104"/>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09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17FD18-E4D9-8DE2-FA12-CAA3EEC81921}"/>
              </a:ext>
            </a:extLst>
          </p:cNvPr>
          <p:cNvSpPr txBox="1"/>
          <p:nvPr/>
        </p:nvSpPr>
        <p:spPr>
          <a:xfrm>
            <a:off x="2286000" y="1828800"/>
            <a:ext cx="7848600" cy="1754326"/>
          </a:xfrm>
          <a:prstGeom prst="rect">
            <a:avLst/>
          </a:prstGeom>
          <a:noFill/>
        </p:spPr>
        <p:txBody>
          <a:bodyPr wrap="square" rtlCol="0">
            <a:spAutoFit/>
          </a:bodyPr>
          <a:lstStyle/>
          <a:p>
            <a:r>
              <a:rPr lang="en-US" dirty="0"/>
              <a:t>    V</a:t>
            </a:r>
            <a:r>
              <a:rPr lang="en-US" dirty="0">
                <a:latin typeface="Cambria Math" panose="02040503050406030204" pitchFamily="18" charset="0"/>
                <a:ea typeface="Cambria Math" panose="02040503050406030204" pitchFamily="18" charset="0"/>
              </a:rPr>
              <a:t>ₗ = 231 in³</a:t>
            </a:r>
          </a:p>
          <a:p>
            <a:r>
              <a:rPr lang="en-US" dirty="0">
                <a:latin typeface="Cambria Math" panose="02040503050406030204" pitchFamily="18" charset="0"/>
                <a:ea typeface="Cambria Math" panose="02040503050406030204" pitchFamily="18" charset="0"/>
              </a:rPr>
              <a:t>     Vu = Unknown useable volume of oil</a:t>
            </a:r>
          </a:p>
          <a:p>
            <a:r>
              <a:rPr lang="en-US" dirty="0">
                <a:latin typeface="Cambria Math" panose="02040503050406030204" pitchFamily="18" charset="0"/>
                <a:ea typeface="Cambria Math" panose="02040503050406030204" pitchFamily="18" charset="0"/>
              </a:rPr>
              <a:t>     Pₗ = 900 + 14.7 psi</a:t>
            </a:r>
          </a:p>
          <a:p>
            <a:r>
              <a:rPr lang="en-US" dirty="0">
                <a:latin typeface="Cambria Math" panose="02040503050406030204" pitchFamily="18" charset="0"/>
                <a:ea typeface="Cambria Math" panose="02040503050406030204" pitchFamily="18" charset="0"/>
              </a:rPr>
              <a:t>     P₂ = 1000 + 14.7 psi</a:t>
            </a:r>
          </a:p>
          <a:p>
            <a:r>
              <a:rPr lang="en-US" dirty="0">
                <a:latin typeface="Cambria Math" panose="02040503050406030204" pitchFamily="18" charset="0"/>
                <a:ea typeface="Cambria Math" panose="02040503050406030204" pitchFamily="18" charset="0"/>
              </a:rPr>
              <a:t>     P₃ = 3000 + 14.7 psi</a:t>
            </a:r>
          </a:p>
          <a:p>
            <a:r>
              <a:rPr lang="en-US" dirty="0">
                <a:latin typeface="Cambria Math" panose="02040503050406030204" pitchFamily="18" charset="0"/>
                <a:ea typeface="Cambria Math" panose="02040503050406030204" pitchFamily="18" charset="0"/>
              </a:rPr>
              <a:t>     n = 1.4   </a:t>
            </a:r>
            <a:endParaRPr lang="en-US" dirty="0"/>
          </a:p>
        </p:txBody>
      </p:sp>
      <p:sp>
        <p:nvSpPr>
          <p:cNvPr id="9" name="TextBox 8">
            <a:extLst>
              <a:ext uri="{FF2B5EF4-FFF2-40B4-BE49-F238E27FC236}">
                <a16:creationId xmlns:a16="http://schemas.microsoft.com/office/drawing/2014/main" id="{B4A94066-A369-2332-DDA0-E56D52FCF9D7}"/>
              </a:ext>
            </a:extLst>
          </p:cNvPr>
          <p:cNvSpPr txBox="1"/>
          <p:nvPr/>
        </p:nvSpPr>
        <p:spPr>
          <a:xfrm>
            <a:off x="2286000" y="5011113"/>
            <a:ext cx="7296249" cy="646331"/>
          </a:xfrm>
          <a:prstGeom prst="rect">
            <a:avLst/>
          </a:prstGeom>
          <a:noFill/>
        </p:spPr>
        <p:txBody>
          <a:bodyPr wrap="square" rtlCol="0">
            <a:spAutoFit/>
          </a:bodyPr>
          <a:lstStyle/>
          <a:p>
            <a:r>
              <a:rPr lang="en-US" dirty="0"/>
              <a:t>Vu = 231 x [.93 - .43]</a:t>
            </a:r>
          </a:p>
          <a:p>
            <a:r>
              <a:rPr lang="en-US" dirty="0"/>
              <a:t>Vu = 231 x .5 = </a:t>
            </a:r>
            <a:r>
              <a:rPr lang="en-US" dirty="0">
                <a:solidFill>
                  <a:srgbClr val="FF0000"/>
                </a:solidFill>
              </a:rPr>
              <a:t>115.93 in³</a:t>
            </a:r>
          </a:p>
        </p:txBody>
      </p:sp>
      <p:graphicFrame>
        <p:nvGraphicFramePr>
          <p:cNvPr id="12" name="Object 11">
            <a:extLst>
              <a:ext uri="{FF2B5EF4-FFF2-40B4-BE49-F238E27FC236}">
                <a16:creationId xmlns:a16="http://schemas.microsoft.com/office/drawing/2014/main" id="{A5C72B07-687D-32CA-17E7-C65588DBA219}"/>
              </a:ext>
            </a:extLst>
          </p:cNvPr>
          <p:cNvGraphicFramePr>
            <a:graphicFrameLocks noChangeAspect="1"/>
          </p:cNvGraphicFramePr>
          <p:nvPr>
            <p:extLst>
              <p:ext uri="{D42A27DB-BD31-4B8C-83A1-F6EECF244321}">
                <p14:modId xmlns:p14="http://schemas.microsoft.com/office/powerpoint/2010/main" val="920656286"/>
              </p:ext>
            </p:extLst>
          </p:nvPr>
        </p:nvGraphicFramePr>
        <p:xfrm>
          <a:off x="1059062" y="1632635"/>
          <a:ext cx="8132081" cy="4024809"/>
        </p:xfrm>
        <a:graphic>
          <a:graphicData uri="http://schemas.openxmlformats.org/presentationml/2006/ole">
            <mc:AlternateContent xmlns:mc="http://schemas.openxmlformats.org/markup-compatibility/2006">
              <mc:Choice xmlns:v="urn:schemas-microsoft-com:vml" Requires="v">
                <p:oleObj name="AutoCAD Drawing" r:id="rId2" imgW="18288000" imgH="9191520" progId="AutoCAD.Drawing.23">
                  <p:embed/>
                </p:oleObj>
              </mc:Choice>
              <mc:Fallback>
                <p:oleObj name="AutoCAD Drawing" r:id="rId2" imgW="18288000" imgH="9191520" progId="AutoCAD.Drawing.23">
                  <p:embed/>
                  <p:pic>
                    <p:nvPicPr>
                      <p:cNvPr id="12" name="Object 11">
                        <a:extLst>
                          <a:ext uri="{FF2B5EF4-FFF2-40B4-BE49-F238E27FC236}">
                            <a16:creationId xmlns:a16="http://schemas.microsoft.com/office/drawing/2014/main" id="{A5C72B07-687D-32CA-17E7-C65588DBA219}"/>
                          </a:ext>
                        </a:extLst>
                      </p:cNvPr>
                      <p:cNvPicPr/>
                      <p:nvPr/>
                    </p:nvPicPr>
                    <p:blipFill>
                      <a:blip r:embed="rId3"/>
                      <a:stretch>
                        <a:fillRect/>
                      </a:stretch>
                    </p:blipFill>
                    <p:spPr>
                      <a:xfrm>
                        <a:off x="1059062" y="1632635"/>
                        <a:ext cx="8132081" cy="4024809"/>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EAA874AD-DE28-AECF-B516-4758DFF61F62}"/>
              </a:ext>
            </a:extLst>
          </p:cNvPr>
          <p:cNvSpPr txBox="1"/>
          <p:nvPr/>
        </p:nvSpPr>
        <p:spPr>
          <a:xfrm>
            <a:off x="4762500" y="5288112"/>
            <a:ext cx="1447800" cy="369332"/>
          </a:xfrm>
          <a:prstGeom prst="rect">
            <a:avLst/>
          </a:prstGeom>
          <a:noFill/>
        </p:spPr>
        <p:txBody>
          <a:bodyPr wrap="square" rtlCol="0">
            <a:spAutoFit/>
          </a:bodyPr>
          <a:lstStyle/>
          <a:p>
            <a:r>
              <a:rPr lang="en-US" dirty="0">
                <a:solidFill>
                  <a:srgbClr val="FF0000"/>
                </a:solidFill>
              </a:rPr>
              <a:t>useable oil</a:t>
            </a:r>
          </a:p>
        </p:txBody>
      </p:sp>
      <p:sp>
        <p:nvSpPr>
          <p:cNvPr id="8" name="TextBox 7">
            <a:extLst>
              <a:ext uri="{FF2B5EF4-FFF2-40B4-BE49-F238E27FC236}">
                <a16:creationId xmlns:a16="http://schemas.microsoft.com/office/drawing/2014/main" id="{6FBC920B-657C-AE71-8998-4E72AACCEE93}"/>
              </a:ext>
            </a:extLst>
          </p:cNvPr>
          <p:cNvSpPr txBox="1"/>
          <p:nvPr/>
        </p:nvSpPr>
        <p:spPr>
          <a:xfrm>
            <a:off x="8458200" y="577192"/>
            <a:ext cx="1676400" cy="369332"/>
          </a:xfrm>
          <a:prstGeom prst="rect">
            <a:avLst/>
          </a:prstGeom>
          <a:noFill/>
        </p:spPr>
        <p:txBody>
          <a:bodyPr wrap="square" rtlCol="0">
            <a:spAutoFit/>
          </a:bodyPr>
          <a:lstStyle/>
          <a:p>
            <a:r>
              <a:rPr lang="en-US" dirty="0">
                <a:solidFill>
                  <a:srgbClr val="00B050"/>
                </a:solidFill>
              </a:rPr>
              <a:t>US Customary</a:t>
            </a:r>
          </a:p>
        </p:txBody>
      </p:sp>
      <p:sp>
        <p:nvSpPr>
          <p:cNvPr id="11" name="TextBox 10">
            <a:extLst>
              <a:ext uri="{FF2B5EF4-FFF2-40B4-BE49-F238E27FC236}">
                <a16:creationId xmlns:a16="http://schemas.microsoft.com/office/drawing/2014/main" id="{DF8F690C-261A-69EB-4697-57223838CC81}"/>
              </a:ext>
            </a:extLst>
          </p:cNvPr>
          <p:cNvSpPr txBox="1"/>
          <p:nvPr/>
        </p:nvSpPr>
        <p:spPr>
          <a:xfrm>
            <a:off x="2542852" y="531026"/>
            <a:ext cx="7769157" cy="461665"/>
          </a:xfrm>
          <a:prstGeom prst="rect">
            <a:avLst/>
          </a:prstGeom>
          <a:noFill/>
        </p:spPr>
        <p:txBody>
          <a:bodyPr wrap="square">
            <a:spAutoFit/>
          </a:bodyPr>
          <a:lstStyle/>
          <a:p>
            <a:r>
              <a:rPr lang="en-US" sz="2400" dirty="0">
                <a:solidFill>
                  <a:srgbClr val="00B050"/>
                </a:solidFill>
              </a:rPr>
              <a:t>Adiabatic     </a:t>
            </a:r>
          </a:p>
        </p:txBody>
      </p:sp>
      <p:pic>
        <p:nvPicPr>
          <p:cNvPr id="2" name="Picture 4">
            <a:extLst>
              <a:ext uri="{FF2B5EF4-FFF2-40B4-BE49-F238E27FC236}">
                <a16:creationId xmlns:a16="http://schemas.microsoft.com/office/drawing/2014/main" id="{B595DA31-5DC6-868C-3D87-164FD7174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5305884"/>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a:extLst>
              <a:ext uri="{FF2B5EF4-FFF2-40B4-BE49-F238E27FC236}">
                <a16:creationId xmlns:a16="http://schemas.microsoft.com/office/drawing/2014/main" id="{9B13D667-5E95-A0ED-2C0A-43EC57C576D9}"/>
              </a:ext>
            </a:extLst>
          </p:cNvPr>
          <p:cNvGraphicFramePr>
            <a:graphicFrameLocks noChangeAspect="1"/>
          </p:cNvGraphicFramePr>
          <p:nvPr>
            <p:extLst>
              <p:ext uri="{D42A27DB-BD31-4B8C-83A1-F6EECF244321}">
                <p14:modId xmlns:p14="http://schemas.microsoft.com/office/powerpoint/2010/main" val="583212949"/>
              </p:ext>
            </p:extLst>
          </p:nvPr>
        </p:nvGraphicFramePr>
        <p:xfrm>
          <a:off x="2000040" y="-467169"/>
          <a:ext cx="9353760" cy="5478282"/>
        </p:xfrm>
        <a:graphic>
          <a:graphicData uri="http://schemas.openxmlformats.org/presentationml/2006/ole">
            <mc:AlternateContent xmlns:mc="http://schemas.openxmlformats.org/markup-compatibility/2006">
              <mc:Choice xmlns:v="urn:schemas-microsoft-com:vml" Requires="v">
                <p:oleObj name="AutoCAD Drawing" r:id="rId5" imgW="15697080" imgH="9191520" progId="AutoCAD.Drawing.23">
                  <p:embed/>
                </p:oleObj>
              </mc:Choice>
              <mc:Fallback>
                <p:oleObj name="AutoCAD Drawing" r:id="rId5" imgW="15697080" imgH="9191520" progId="AutoCAD.Drawing.23">
                  <p:embed/>
                  <p:pic>
                    <p:nvPicPr>
                      <p:cNvPr id="6" name="Object 5">
                        <a:extLst>
                          <a:ext uri="{FF2B5EF4-FFF2-40B4-BE49-F238E27FC236}">
                            <a16:creationId xmlns:a16="http://schemas.microsoft.com/office/drawing/2014/main" id="{5BB7175A-17C9-1D60-F8E2-4B5AD03747E0}"/>
                          </a:ext>
                        </a:extLst>
                      </p:cNvPr>
                      <p:cNvPicPr/>
                      <p:nvPr/>
                    </p:nvPicPr>
                    <p:blipFill>
                      <a:blip r:embed="rId6"/>
                      <a:stretch>
                        <a:fillRect/>
                      </a:stretch>
                    </p:blipFill>
                    <p:spPr>
                      <a:xfrm>
                        <a:off x="2000040" y="-467169"/>
                        <a:ext cx="9353760" cy="5478282"/>
                      </a:xfrm>
                      <a:prstGeom prst="rect">
                        <a:avLst/>
                      </a:prstGeom>
                    </p:spPr>
                  </p:pic>
                </p:oleObj>
              </mc:Fallback>
            </mc:AlternateContent>
          </a:graphicData>
        </a:graphic>
      </p:graphicFrame>
    </p:spTree>
    <p:extLst>
      <p:ext uri="{BB962C8B-B14F-4D97-AF65-F5344CB8AC3E}">
        <p14:creationId xmlns:p14="http://schemas.microsoft.com/office/powerpoint/2010/main" val="2768989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17FD18-E4D9-8DE2-FA12-CAA3EEC81921}"/>
              </a:ext>
            </a:extLst>
          </p:cNvPr>
          <p:cNvSpPr txBox="1"/>
          <p:nvPr/>
        </p:nvSpPr>
        <p:spPr>
          <a:xfrm>
            <a:off x="2171700" y="2293910"/>
            <a:ext cx="7848600" cy="1754326"/>
          </a:xfrm>
          <a:prstGeom prst="rect">
            <a:avLst/>
          </a:prstGeom>
          <a:noFill/>
        </p:spPr>
        <p:txBody>
          <a:bodyPr wrap="square" rtlCol="0">
            <a:spAutoFit/>
          </a:bodyPr>
          <a:lstStyle/>
          <a:p>
            <a:r>
              <a:rPr lang="en-US" dirty="0"/>
              <a:t>    V</a:t>
            </a:r>
            <a:r>
              <a:rPr lang="en-US" dirty="0">
                <a:latin typeface="Cambria Math" panose="02040503050406030204" pitchFamily="18" charset="0"/>
                <a:ea typeface="Cambria Math" panose="02040503050406030204" pitchFamily="18" charset="0"/>
              </a:rPr>
              <a:t>ₗ = 3785.4 cm³</a:t>
            </a:r>
          </a:p>
          <a:p>
            <a:r>
              <a:rPr lang="en-US" dirty="0">
                <a:latin typeface="Cambria Math" panose="02040503050406030204" pitchFamily="18" charset="0"/>
                <a:ea typeface="Cambria Math" panose="02040503050406030204" pitchFamily="18" charset="0"/>
              </a:rPr>
              <a:t>     Vu = Unknown useable volume of oil</a:t>
            </a:r>
          </a:p>
          <a:p>
            <a:r>
              <a:rPr lang="en-US" dirty="0">
                <a:latin typeface="Cambria Math" panose="02040503050406030204" pitchFamily="18" charset="0"/>
                <a:ea typeface="Cambria Math" panose="02040503050406030204" pitchFamily="18" charset="0"/>
              </a:rPr>
              <a:t>     Pₗ = 6.2069 + .1013 = (6.3082) MPa</a:t>
            </a:r>
          </a:p>
          <a:p>
            <a:r>
              <a:rPr lang="en-US" dirty="0">
                <a:latin typeface="Cambria Math" panose="02040503050406030204" pitchFamily="18" charset="0"/>
                <a:ea typeface="Cambria Math" panose="02040503050406030204" pitchFamily="18" charset="0"/>
              </a:rPr>
              <a:t>     P₂ = 6.8966 + .1013 = 6.9979 MPa</a:t>
            </a:r>
          </a:p>
          <a:p>
            <a:r>
              <a:rPr lang="en-US" dirty="0">
                <a:latin typeface="Cambria Math" panose="02040503050406030204" pitchFamily="18" charset="0"/>
                <a:ea typeface="Cambria Math" panose="02040503050406030204" pitchFamily="18" charset="0"/>
              </a:rPr>
              <a:t>     P₃ = 20.6897 + 1013 = 20.7910 MPa</a:t>
            </a:r>
          </a:p>
          <a:p>
            <a:r>
              <a:rPr lang="en-US" dirty="0">
                <a:latin typeface="Cambria Math" panose="02040503050406030204" pitchFamily="18" charset="0"/>
                <a:ea typeface="Cambria Math" panose="02040503050406030204" pitchFamily="18" charset="0"/>
              </a:rPr>
              <a:t>     n = 1.4   </a:t>
            </a:r>
            <a:endParaRPr lang="en-US" dirty="0"/>
          </a:p>
        </p:txBody>
      </p:sp>
      <p:sp>
        <p:nvSpPr>
          <p:cNvPr id="9" name="TextBox 8">
            <a:extLst>
              <a:ext uri="{FF2B5EF4-FFF2-40B4-BE49-F238E27FC236}">
                <a16:creationId xmlns:a16="http://schemas.microsoft.com/office/drawing/2014/main" id="{B4A94066-A369-2332-DDA0-E56D52FCF9D7}"/>
              </a:ext>
            </a:extLst>
          </p:cNvPr>
          <p:cNvSpPr txBox="1"/>
          <p:nvPr/>
        </p:nvSpPr>
        <p:spPr>
          <a:xfrm>
            <a:off x="2447876" y="5069630"/>
            <a:ext cx="7296249" cy="646331"/>
          </a:xfrm>
          <a:prstGeom prst="rect">
            <a:avLst/>
          </a:prstGeom>
          <a:noFill/>
        </p:spPr>
        <p:txBody>
          <a:bodyPr wrap="square" rtlCol="0">
            <a:spAutoFit/>
          </a:bodyPr>
          <a:lstStyle/>
          <a:p>
            <a:r>
              <a:rPr lang="en-US" dirty="0"/>
              <a:t>Vu = 3785.4 x [.9285 - .4267]</a:t>
            </a:r>
          </a:p>
          <a:p>
            <a:r>
              <a:rPr lang="en-US" dirty="0"/>
              <a:t>Vu = 3785.4 x .5018 = </a:t>
            </a:r>
            <a:r>
              <a:rPr lang="en-US" dirty="0">
                <a:solidFill>
                  <a:srgbClr val="FF0000"/>
                </a:solidFill>
              </a:rPr>
              <a:t>1899.34 cm³   </a:t>
            </a:r>
            <a:r>
              <a:rPr lang="en-US" dirty="0">
                <a:solidFill>
                  <a:srgbClr val="00B050"/>
                </a:solidFill>
              </a:rPr>
              <a:t>115.91in³</a:t>
            </a:r>
          </a:p>
        </p:txBody>
      </p:sp>
      <p:sp>
        <p:nvSpPr>
          <p:cNvPr id="13" name="TextBox 12">
            <a:extLst>
              <a:ext uri="{FF2B5EF4-FFF2-40B4-BE49-F238E27FC236}">
                <a16:creationId xmlns:a16="http://schemas.microsoft.com/office/drawing/2014/main" id="{EAA874AD-DE28-AECF-B516-4758DFF61F62}"/>
              </a:ext>
            </a:extLst>
          </p:cNvPr>
          <p:cNvSpPr txBox="1"/>
          <p:nvPr/>
        </p:nvSpPr>
        <p:spPr>
          <a:xfrm>
            <a:off x="7294123" y="5330791"/>
            <a:ext cx="1447800" cy="369332"/>
          </a:xfrm>
          <a:prstGeom prst="rect">
            <a:avLst/>
          </a:prstGeom>
          <a:noFill/>
        </p:spPr>
        <p:txBody>
          <a:bodyPr wrap="square" rtlCol="0">
            <a:spAutoFit/>
          </a:bodyPr>
          <a:lstStyle/>
          <a:p>
            <a:r>
              <a:rPr lang="en-US" dirty="0">
                <a:solidFill>
                  <a:srgbClr val="FF0000"/>
                </a:solidFill>
              </a:rPr>
              <a:t>useable oil</a:t>
            </a:r>
          </a:p>
        </p:txBody>
      </p:sp>
      <p:sp>
        <p:nvSpPr>
          <p:cNvPr id="8" name="TextBox 7">
            <a:extLst>
              <a:ext uri="{FF2B5EF4-FFF2-40B4-BE49-F238E27FC236}">
                <a16:creationId xmlns:a16="http://schemas.microsoft.com/office/drawing/2014/main" id="{6FBC920B-657C-AE71-8998-4E72AACCEE93}"/>
              </a:ext>
            </a:extLst>
          </p:cNvPr>
          <p:cNvSpPr txBox="1"/>
          <p:nvPr/>
        </p:nvSpPr>
        <p:spPr>
          <a:xfrm>
            <a:off x="10268160" y="639319"/>
            <a:ext cx="1676400" cy="369332"/>
          </a:xfrm>
          <a:prstGeom prst="rect">
            <a:avLst/>
          </a:prstGeom>
          <a:noFill/>
        </p:spPr>
        <p:txBody>
          <a:bodyPr wrap="square" rtlCol="0">
            <a:spAutoFit/>
          </a:bodyPr>
          <a:lstStyle/>
          <a:p>
            <a:r>
              <a:rPr lang="en-US" dirty="0">
                <a:solidFill>
                  <a:srgbClr val="00B050"/>
                </a:solidFill>
              </a:rPr>
              <a:t>Metric</a:t>
            </a:r>
          </a:p>
        </p:txBody>
      </p:sp>
      <p:sp>
        <p:nvSpPr>
          <p:cNvPr id="2" name="TextBox 1">
            <a:extLst>
              <a:ext uri="{FF2B5EF4-FFF2-40B4-BE49-F238E27FC236}">
                <a16:creationId xmlns:a16="http://schemas.microsoft.com/office/drawing/2014/main" id="{19B86C91-28F7-6D57-975D-0945FA20284F}"/>
              </a:ext>
            </a:extLst>
          </p:cNvPr>
          <p:cNvSpPr txBox="1"/>
          <p:nvPr/>
        </p:nvSpPr>
        <p:spPr>
          <a:xfrm>
            <a:off x="2590800" y="777819"/>
            <a:ext cx="1828800" cy="461665"/>
          </a:xfrm>
          <a:prstGeom prst="rect">
            <a:avLst/>
          </a:prstGeom>
          <a:noFill/>
        </p:spPr>
        <p:txBody>
          <a:bodyPr wrap="square" rtlCol="0">
            <a:spAutoFit/>
          </a:bodyPr>
          <a:lstStyle/>
          <a:p>
            <a:r>
              <a:rPr lang="en-US" sz="2400" dirty="0">
                <a:solidFill>
                  <a:srgbClr val="00B050"/>
                </a:solidFill>
              </a:rPr>
              <a:t>Adiabatic</a:t>
            </a:r>
          </a:p>
        </p:txBody>
      </p:sp>
      <p:graphicFrame>
        <p:nvGraphicFramePr>
          <p:cNvPr id="6" name="Object 5">
            <a:extLst>
              <a:ext uri="{FF2B5EF4-FFF2-40B4-BE49-F238E27FC236}">
                <a16:creationId xmlns:a16="http://schemas.microsoft.com/office/drawing/2014/main" id="{5BB7175A-17C9-1D60-F8E2-4B5AD03747E0}"/>
              </a:ext>
            </a:extLst>
          </p:cNvPr>
          <p:cNvGraphicFramePr>
            <a:graphicFrameLocks noChangeAspect="1"/>
          </p:cNvGraphicFramePr>
          <p:nvPr>
            <p:extLst>
              <p:ext uri="{D42A27DB-BD31-4B8C-83A1-F6EECF244321}">
                <p14:modId xmlns:p14="http://schemas.microsoft.com/office/powerpoint/2010/main" val="1165616702"/>
              </p:ext>
            </p:extLst>
          </p:nvPr>
        </p:nvGraphicFramePr>
        <p:xfrm>
          <a:off x="2372089" y="-163329"/>
          <a:ext cx="9353760" cy="5478282"/>
        </p:xfrm>
        <a:graphic>
          <a:graphicData uri="http://schemas.openxmlformats.org/presentationml/2006/ole">
            <mc:AlternateContent xmlns:mc="http://schemas.openxmlformats.org/markup-compatibility/2006">
              <mc:Choice xmlns:v="urn:schemas-microsoft-com:vml" Requires="v">
                <p:oleObj name="AutoCAD Drawing" r:id="rId2" imgW="15697080" imgH="9191520" progId="AutoCAD.Drawing.23">
                  <p:embed/>
                </p:oleObj>
              </mc:Choice>
              <mc:Fallback>
                <p:oleObj name="AutoCAD Drawing" r:id="rId2" imgW="15697080" imgH="9191520" progId="AutoCAD.Drawing.23">
                  <p:embed/>
                  <p:pic>
                    <p:nvPicPr>
                      <p:cNvPr id="6" name="Object 5">
                        <a:extLst>
                          <a:ext uri="{FF2B5EF4-FFF2-40B4-BE49-F238E27FC236}">
                            <a16:creationId xmlns:a16="http://schemas.microsoft.com/office/drawing/2014/main" id="{5BB7175A-17C9-1D60-F8E2-4B5AD03747E0}"/>
                          </a:ext>
                        </a:extLst>
                      </p:cNvPr>
                      <p:cNvPicPr/>
                      <p:nvPr/>
                    </p:nvPicPr>
                    <p:blipFill>
                      <a:blip r:embed="rId3"/>
                      <a:stretch>
                        <a:fillRect/>
                      </a:stretch>
                    </p:blipFill>
                    <p:spPr>
                      <a:xfrm>
                        <a:off x="2372089" y="-163329"/>
                        <a:ext cx="9353760" cy="5478282"/>
                      </a:xfrm>
                      <a:prstGeom prst="rect">
                        <a:avLst/>
                      </a:prstGeom>
                    </p:spPr>
                  </p:pic>
                </p:oleObj>
              </mc:Fallback>
            </mc:AlternateContent>
          </a:graphicData>
        </a:graphic>
      </p:graphicFrame>
      <p:pic>
        <p:nvPicPr>
          <p:cNvPr id="3" name="Picture 4">
            <a:extLst>
              <a:ext uri="{FF2B5EF4-FFF2-40B4-BE49-F238E27FC236}">
                <a16:creationId xmlns:a16="http://schemas.microsoft.com/office/drawing/2014/main" id="{071E6034-3823-0F10-0B77-0DBAF212F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7595" y="5132402"/>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B50B6204-ACDE-3239-561B-8708C3D57AF1}"/>
              </a:ext>
            </a:extLst>
          </p:cNvPr>
          <p:cNvGraphicFramePr>
            <a:graphicFrameLocks noChangeAspect="1"/>
          </p:cNvGraphicFramePr>
          <p:nvPr>
            <p:extLst>
              <p:ext uri="{D42A27DB-BD31-4B8C-83A1-F6EECF244321}">
                <p14:modId xmlns:p14="http://schemas.microsoft.com/office/powerpoint/2010/main" val="2132967453"/>
              </p:ext>
            </p:extLst>
          </p:nvPr>
        </p:nvGraphicFramePr>
        <p:xfrm>
          <a:off x="0" y="-330259"/>
          <a:ext cx="13309670" cy="6688628"/>
        </p:xfrm>
        <a:graphic>
          <a:graphicData uri="http://schemas.openxmlformats.org/presentationml/2006/ole">
            <mc:AlternateContent xmlns:mc="http://schemas.openxmlformats.org/markup-compatibility/2006">
              <mc:Choice xmlns:v="urn:schemas-microsoft-com:vml" Requires="v">
                <p:oleObj name="AutoCAD Drawing" r:id="rId5" imgW="18288000" imgH="9191520" progId="AutoCAD.Drawing.23">
                  <p:embed/>
                </p:oleObj>
              </mc:Choice>
              <mc:Fallback>
                <p:oleObj name="AutoCAD Drawing" r:id="rId5" imgW="18288000" imgH="9191520" progId="AutoCAD.Drawing.23">
                  <p:embed/>
                  <p:pic>
                    <p:nvPicPr>
                      <p:cNvPr id="0" name=""/>
                      <p:cNvPicPr/>
                      <p:nvPr/>
                    </p:nvPicPr>
                    <p:blipFill>
                      <a:blip r:embed="rId6"/>
                      <a:stretch>
                        <a:fillRect/>
                      </a:stretch>
                    </p:blipFill>
                    <p:spPr>
                      <a:xfrm>
                        <a:off x="0" y="-330259"/>
                        <a:ext cx="13309670" cy="6688628"/>
                      </a:xfrm>
                      <a:prstGeom prst="rect">
                        <a:avLst/>
                      </a:prstGeom>
                    </p:spPr>
                  </p:pic>
                </p:oleObj>
              </mc:Fallback>
            </mc:AlternateContent>
          </a:graphicData>
        </a:graphic>
      </p:graphicFrame>
    </p:spTree>
    <p:extLst>
      <p:ext uri="{BB962C8B-B14F-4D97-AF65-F5344CB8AC3E}">
        <p14:creationId xmlns:p14="http://schemas.microsoft.com/office/powerpoint/2010/main" val="239557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8A5DD-EDF3-1C6C-853C-A50E1A7D279A}"/>
              </a:ext>
            </a:extLst>
          </p:cNvPr>
          <p:cNvSpPr>
            <a:spLocks noGrp="1"/>
          </p:cNvSpPr>
          <p:nvPr>
            <p:ph type="title"/>
          </p:nvPr>
        </p:nvSpPr>
        <p:spPr/>
        <p:txBody>
          <a:bodyPr>
            <a:normAutofit fontScale="90000"/>
          </a:bodyPr>
          <a:lstStyle/>
          <a:p>
            <a:r>
              <a:rPr lang="en-US" dirty="0">
                <a:solidFill>
                  <a:srgbClr val="7030A0"/>
                </a:solidFill>
              </a:rPr>
              <a:t>Suggestion:  When pre-charging an accumulator, start with a pre-charge pressure of 90% of your minimum working pressure.  This will give you the maximum amount of useable oil.</a:t>
            </a:r>
          </a:p>
        </p:txBody>
      </p:sp>
    </p:spTree>
    <p:extLst>
      <p:ext uri="{BB962C8B-B14F-4D97-AF65-F5344CB8AC3E}">
        <p14:creationId xmlns:p14="http://schemas.microsoft.com/office/powerpoint/2010/main" val="2963035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Content Placeholder 5">
            <a:extLst>
              <a:ext uri="{FF2B5EF4-FFF2-40B4-BE49-F238E27FC236}">
                <a16:creationId xmlns:a16="http://schemas.microsoft.com/office/drawing/2014/main" id="{433D2E24-367D-412C-191A-96FC7455403F}"/>
              </a:ext>
            </a:extLst>
          </p:cNvPr>
          <p:cNvSpPr>
            <a:spLocks noGrp="1" noChangeArrowheads="1"/>
          </p:cNvSpPr>
          <p:nvPr>
            <p:ph idx="1"/>
          </p:nvPr>
        </p:nvSpPr>
        <p:spPr/>
        <p:txBody>
          <a:bodyPr/>
          <a:lstStyle/>
          <a:p>
            <a:r>
              <a:rPr lang="en-US" altLang="en-US" dirty="0"/>
              <a:t>QUESTIONS?</a:t>
            </a:r>
          </a:p>
        </p:txBody>
      </p:sp>
      <p:sp>
        <p:nvSpPr>
          <p:cNvPr id="162819" name="Title 4">
            <a:extLst>
              <a:ext uri="{FF2B5EF4-FFF2-40B4-BE49-F238E27FC236}">
                <a16:creationId xmlns:a16="http://schemas.microsoft.com/office/drawing/2014/main" id="{455FCF5B-C094-2C47-3C2D-7368160C557C}"/>
              </a:ext>
            </a:extLst>
          </p:cNvPr>
          <p:cNvSpPr>
            <a:spLocks noGrp="1" noChangeArrowheads="1"/>
          </p:cNvSpPr>
          <p:nvPr>
            <p:ph type="title"/>
          </p:nvPr>
        </p:nvSpPr>
        <p:spPr>
          <a:xfrm>
            <a:off x="2112963" y="763588"/>
            <a:ext cx="7986712" cy="849312"/>
          </a:xfrm>
        </p:spPr>
        <p:txBody>
          <a:bodyPr/>
          <a:lstStyle/>
          <a:p>
            <a:r>
              <a:rPr lang="en-US" altLang="en-US" dirty="0"/>
              <a:t>                          HAD ENOUGH?</a:t>
            </a:r>
          </a:p>
        </p:txBody>
      </p:sp>
      <p:pic>
        <p:nvPicPr>
          <p:cNvPr id="162820" name="Picture 6">
            <a:extLst>
              <a:ext uri="{FF2B5EF4-FFF2-40B4-BE49-F238E27FC236}">
                <a16:creationId xmlns:a16="http://schemas.microsoft.com/office/drawing/2014/main" id="{13513F0A-ECC0-7592-2B5C-659F49A0F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100" y="1682751"/>
            <a:ext cx="46736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1" name="Picture 7">
            <a:extLst>
              <a:ext uri="{FF2B5EF4-FFF2-40B4-BE49-F238E27FC236}">
                <a16:creationId xmlns:a16="http://schemas.microsoft.com/office/drawing/2014/main" id="{D251A39B-07A4-D2F8-6FC8-CBE3C3AB6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388" y="2487613"/>
            <a:ext cx="2151062"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a:extLst>
              <a:ext uri="{FF2B5EF4-FFF2-40B4-BE49-F238E27FC236}">
                <a16:creationId xmlns:a16="http://schemas.microsoft.com/office/drawing/2014/main" id="{28264126-5389-54BB-F1E5-276BBD2B43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082" y="5395913"/>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TextBox 1">
            <a:extLst>
              <a:ext uri="{FF2B5EF4-FFF2-40B4-BE49-F238E27FC236}">
                <a16:creationId xmlns:a16="http://schemas.microsoft.com/office/drawing/2014/main" id="{8E2A1213-E239-7EC5-A485-752257302585}"/>
              </a:ext>
            </a:extLst>
          </p:cNvPr>
          <p:cNvSpPr txBox="1">
            <a:spLocks noChangeArrowheads="1"/>
          </p:cNvSpPr>
          <p:nvPr/>
        </p:nvSpPr>
        <p:spPr bwMode="auto">
          <a:xfrm>
            <a:off x="2057400" y="533401"/>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endParaRPr lang="en-US" altLang="en-US" sz="2400" dirty="0"/>
          </a:p>
          <a:p>
            <a:endParaRPr lang="en-US" altLang="en-US" sz="2400" dirty="0"/>
          </a:p>
        </p:txBody>
      </p:sp>
      <p:pic>
        <p:nvPicPr>
          <p:cNvPr id="378883" name="Picture 4">
            <a:extLst>
              <a:ext uri="{FF2B5EF4-FFF2-40B4-BE49-F238E27FC236}">
                <a16:creationId xmlns:a16="http://schemas.microsoft.com/office/drawing/2014/main" id="{086706C5-2255-3106-0FFF-F9033154B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022850"/>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691AC79-D73E-AC38-EA06-B4D24F98B748}"/>
              </a:ext>
            </a:extLst>
          </p:cNvPr>
          <p:cNvPicPr>
            <a:picLocks noChangeAspect="1"/>
          </p:cNvPicPr>
          <p:nvPr/>
        </p:nvPicPr>
        <p:blipFill>
          <a:blip r:embed="rId3"/>
          <a:stretch>
            <a:fillRect/>
          </a:stretch>
        </p:blipFill>
        <p:spPr>
          <a:xfrm>
            <a:off x="4142714" y="191883"/>
            <a:ext cx="6076950" cy="8102600"/>
          </a:xfrm>
          <a:prstGeom prst="rect">
            <a:avLst/>
          </a:prstGeom>
        </p:spPr>
      </p:pic>
    </p:spTree>
    <p:extLst>
      <p:ext uri="{BB962C8B-B14F-4D97-AF65-F5344CB8AC3E}">
        <p14:creationId xmlns:p14="http://schemas.microsoft.com/office/powerpoint/2010/main" val="3793441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TextBox 1">
            <a:extLst>
              <a:ext uri="{FF2B5EF4-FFF2-40B4-BE49-F238E27FC236}">
                <a16:creationId xmlns:a16="http://schemas.microsoft.com/office/drawing/2014/main" id="{8E2A1213-E239-7EC5-A485-752257302585}"/>
              </a:ext>
            </a:extLst>
          </p:cNvPr>
          <p:cNvSpPr txBox="1">
            <a:spLocks noChangeArrowheads="1"/>
          </p:cNvSpPr>
          <p:nvPr/>
        </p:nvSpPr>
        <p:spPr bwMode="auto">
          <a:xfrm>
            <a:off x="2057400" y="533401"/>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endParaRPr lang="en-US" altLang="en-US" sz="2400" dirty="0"/>
          </a:p>
          <a:p>
            <a:endParaRPr lang="en-US" altLang="en-US" sz="2400" dirty="0"/>
          </a:p>
        </p:txBody>
      </p:sp>
      <p:pic>
        <p:nvPicPr>
          <p:cNvPr id="378883" name="Picture 4">
            <a:extLst>
              <a:ext uri="{FF2B5EF4-FFF2-40B4-BE49-F238E27FC236}">
                <a16:creationId xmlns:a16="http://schemas.microsoft.com/office/drawing/2014/main" id="{086706C5-2255-3106-0FFF-F9033154B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022850"/>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EBDC989-5BE8-1FB3-A43A-4E372BA83C6C}"/>
              </a:ext>
            </a:extLst>
          </p:cNvPr>
          <p:cNvPicPr>
            <a:picLocks noChangeAspect="1"/>
          </p:cNvPicPr>
          <p:nvPr/>
        </p:nvPicPr>
        <p:blipFill>
          <a:blip r:embed="rId3"/>
          <a:stretch>
            <a:fillRect/>
          </a:stretch>
        </p:blipFill>
        <p:spPr>
          <a:xfrm>
            <a:off x="4694222" y="-190123"/>
            <a:ext cx="5772150" cy="7696200"/>
          </a:xfrm>
          <a:prstGeom prst="rect">
            <a:avLst/>
          </a:prstGeom>
        </p:spPr>
      </p:pic>
    </p:spTree>
    <p:extLst>
      <p:ext uri="{BB962C8B-B14F-4D97-AF65-F5344CB8AC3E}">
        <p14:creationId xmlns:p14="http://schemas.microsoft.com/office/powerpoint/2010/main" val="3400559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TextBox 1">
            <a:extLst>
              <a:ext uri="{FF2B5EF4-FFF2-40B4-BE49-F238E27FC236}">
                <a16:creationId xmlns:a16="http://schemas.microsoft.com/office/drawing/2014/main" id="{8E2A1213-E239-7EC5-A485-752257302585}"/>
              </a:ext>
            </a:extLst>
          </p:cNvPr>
          <p:cNvSpPr txBox="1">
            <a:spLocks noChangeArrowheads="1"/>
          </p:cNvSpPr>
          <p:nvPr/>
        </p:nvSpPr>
        <p:spPr bwMode="auto">
          <a:xfrm>
            <a:off x="2057400" y="533401"/>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endParaRPr lang="en-US" altLang="en-US" sz="2400" dirty="0"/>
          </a:p>
          <a:p>
            <a:endParaRPr lang="en-US" altLang="en-US" sz="2400" dirty="0"/>
          </a:p>
        </p:txBody>
      </p:sp>
      <p:pic>
        <p:nvPicPr>
          <p:cNvPr id="378883" name="Picture 4">
            <a:extLst>
              <a:ext uri="{FF2B5EF4-FFF2-40B4-BE49-F238E27FC236}">
                <a16:creationId xmlns:a16="http://schemas.microsoft.com/office/drawing/2014/main" id="{086706C5-2255-3106-0FFF-F9033154B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022850"/>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1A01613-CE81-ECBB-1032-677D5B690D83}"/>
              </a:ext>
            </a:extLst>
          </p:cNvPr>
          <p:cNvPicPr>
            <a:picLocks noChangeAspect="1"/>
          </p:cNvPicPr>
          <p:nvPr/>
        </p:nvPicPr>
        <p:blipFill>
          <a:blip r:embed="rId3"/>
          <a:stretch>
            <a:fillRect/>
          </a:stretch>
        </p:blipFill>
        <p:spPr>
          <a:xfrm>
            <a:off x="4867747" y="-2747475"/>
            <a:ext cx="7448550" cy="9931400"/>
          </a:xfrm>
          <a:prstGeom prst="rect">
            <a:avLst/>
          </a:prstGeom>
        </p:spPr>
      </p:pic>
    </p:spTree>
    <p:extLst>
      <p:ext uri="{BB962C8B-B14F-4D97-AF65-F5344CB8AC3E}">
        <p14:creationId xmlns:p14="http://schemas.microsoft.com/office/powerpoint/2010/main" val="87062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770AC-2F51-93CA-E891-3AFE2E9B8F62}"/>
              </a:ext>
            </a:extLst>
          </p:cNvPr>
          <p:cNvSpPr>
            <a:spLocks noGrp="1"/>
          </p:cNvSpPr>
          <p:nvPr>
            <p:ph type="title"/>
          </p:nvPr>
        </p:nvSpPr>
        <p:spPr>
          <a:xfrm>
            <a:off x="794327" y="995882"/>
            <a:ext cx="11590813" cy="5604093"/>
          </a:xfrm>
        </p:spPr>
        <p:txBody>
          <a:bodyPr>
            <a:normAutofit/>
          </a:bodyPr>
          <a:lstStyle/>
          <a:p>
            <a:br>
              <a:rPr lang="en-US" sz="2000" dirty="0">
                <a:solidFill>
                  <a:srgbClr val="7030A0"/>
                </a:solidFill>
              </a:rPr>
            </a:br>
            <a:br>
              <a:rPr lang="en-US" sz="2000" dirty="0">
                <a:solidFill>
                  <a:srgbClr val="7030A0"/>
                </a:solidFill>
              </a:rPr>
            </a:br>
            <a:br>
              <a:rPr lang="en-US" sz="2000" dirty="0">
                <a:solidFill>
                  <a:srgbClr val="7030A0"/>
                </a:solidFill>
              </a:rPr>
            </a:br>
            <a:br>
              <a:rPr lang="en-US" sz="2000" dirty="0">
                <a:solidFill>
                  <a:srgbClr val="7030A0"/>
                </a:solidFill>
              </a:rPr>
            </a:br>
            <a:r>
              <a:rPr lang="en-US" sz="3100" dirty="0">
                <a:solidFill>
                  <a:srgbClr val="7030A0"/>
                </a:solidFill>
              </a:rPr>
              <a:t>1.  Conversion for Metric</a:t>
            </a:r>
            <a:br>
              <a:rPr lang="en-US" sz="3100" dirty="0">
                <a:solidFill>
                  <a:srgbClr val="7030A0"/>
                </a:solidFill>
              </a:rPr>
            </a:br>
            <a:r>
              <a:rPr lang="en-US" sz="3100" dirty="0">
                <a:solidFill>
                  <a:srgbClr val="7030A0"/>
                </a:solidFill>
              </a:rPr>
              <a:t>2.  Basic calculations for pressure and volume when using all of the oil</a:t>
            </a:r>
            <a:br>
              <a:rPr lang="en-US" sz="3100" dirty="0">
                <a:solidFill>
                  <a:srgbClr val="7030A0"/>
                </a:solidFill>
              </a:rPr>
            </a:br>
            <a:r>
              <a:rPr lang="en-US" sz="3100" dirty="0">
                <a:solidFill>
                  <a:srgbClr val="7030A0"/>
                </a:solidFill>
              </a:rPr>
              <a:t>3.  Basic calculations when using part of the accumulator volume                                                                </a:t>
            </a:r>
            <a:br>
              <a:rPr lang="en-US" sz="3100" dirty="0">
                <a:solidFill>
                  <a:srgbClr val="7030A0"/>
                </a:solidFill>
              </a:rPr>
            </a:br>
            <a:r>
              <a:rPr lang="en-US" sz="3100" dirty="0">
                <a:solidFill>
                  <a:srgbClr val="7030A0"/>
                </a:solidFill>
              </a:rPr>
              <a:t>4.  Sizing an accumulator for a change in temperature</a:t>
            </a:r>
            <a:br>
              <a:rPr lang="en-US" sz="3100" dirty="0">
                <a:solidFill>
                  <a:srgbClr val="7030A0"/>
                </a:solidFill>
              </a:rPr>
            </a:br>
            <a:r>
              <a:rPr lang="en-US" sz="3100" dirty="0">
                <a:solidFill>
                  <a:srgbClr val="7030A0"/>
                </a:solidFill>
              </a:rPr>
              <a:t>5.  Sizing an accumulator with a isothermal condition</a:t>
            </a:r>
            <a:br>
              <a:rPr lang="en-US" sz="3100" dirty="0">
                <a:solidFill>
                  <a:srgbClr val="7030A0"/>
                </a:solidFill>
              </a:rPr>
            </a:br>
            <a:r>
              <a:rPr lang="en-US" sz="3100" dirty="0">
                <a:solidFill>
                  <a:srgbClr val="7030A0"/>
                </a:solidFill>
              </a:rPr>
              <a:t>6.  Sizing an accumulator with a adiabatic condition</a:t>
            </a:r>
            <a:br>
              <a:rPr lang="en-US" sz="3100" dirty="0">
                <a:solidFill>
                  <a:srgbClr val="7030A0"/>
                </a:solidFill>
              </a:rPr>
            </a:br>
            <a:r>
              <a:rPr lang="en-US" sz="3100" dirty="0">
                <a:solidFill>
                  <a:srgbClr val="7030A0"/>
                </a:solidFill>
              </a:rPr>
              <a:t>7.  Setting a pre-charge pressure</a:t>
            </a:r>
            <a:br>
              <a:rPr lang="en-US" sz="3100" dirty="0">
                <a:solidFill>
                  <a:srgbClr val="7030A0"/>
                </a:solidFill>
              </a:rPr>
            </a:br>
            <a:r>
              <a:rPr lang="en-US" sz="3100" dirty="0">
                <a:solidFill>
                  <a:srgbClr val="7030A0"/>
                </a:solidFill>
              </a:rPr>
              <a:t>8.  Charging accumulator</a:t>
            </a:r>
            <a:br>
              <a:rPr lang="en-US" sz="3100" dirty="0">
                <a:solidFill>
                  <a:srgbClr val="7030A0"/>
                </a:solidFill>
              </a:rPr>
            </a:br>
            <a:r>
              <a:rPr lang="en-US" sz="3100" dirty="0">
                <a:solidFill>
                  <a:srgbClr val="7030A0"/>
                </a:solidFill>
              </a:rPr>
              <a:t>  </a:t>
            </a:r>
            <a:br>
              <a:rPr lang="en-US" sz="3100" dirty="0">
                <a:solidFill>
                  <a:srgbClr val="7030A0"/>
                </a:solidFill>
              </a:rPr>
            </a:br>
            <a:br>
              <a:rPr lang="en-US" sz="2000" dirty="0">
                <a:solidFill>
                  <a:srgbClr val="7030A0"/>
                </a:solidFill>
              </a:rPr>
            </a:br>
            <a:endParaRPr lang="en-US" sz="2000" dirty="0">
              <a:solidFill>
                <a:srgbClr val="7030A0"/>
              </a:solidFill>
            </a:endParaRPr>
          </a:p>
        </p:txBody>
      </p:sp>
      <p:sp>
        <p:nvSpPr>
          <p:cNvPr id="6" name="TextBox 5">
            <a:extLst>
              <a:ext uri="{FF2B5EF4-FFF2-40B4-BE49-F238E27FC236}">
                <a16:creationId xmlns:a16="http://schemas.microsoft.com/office/drawing/2014/main" id="{F20D94A2-0A5E-11EC-CAC0-ACC667A8B3BB}"/>
              </a:ext>
            </a:extLst>
          </p:cNvPr>
          <p:cNvSpPr txBox="1"/>
          <p:nvPr/>
        </p:nvSpPr>
        <p:spPr>
          <a:xfrm>
            <a:off x="4249092" y="995882"/>
            <a:ext cx="1774479" cy="646331"/>
          </a:xfrm>
          <a:prstGeom prst="rect">
            <a:avLst/>
          </a:prstGeom>
          <a:noFill/>
        </p:spPr>
        <p:txBody>
          <a:bodyPr wrap="square" rtlCol="0">
            <a:spAutoFit/>
          </a:bodyPr>
          <a:lstStyle/>
          <a:p>
            <a:r>
              <a:rPr lang="en-US" sz="3600" dirty="0"/>
              <a:t>Outline</a:t>
            </a:r>
          </a:p>
        </p:txBody>
      </p:sp>
    </p:spTree>
    <p:extLst>
      <p:ext uri="{BB962C8B-B14F-4D97-AF65-F5344CB8AC3E}">
        <p14:creationId xmlns:p14="http://schemas.microsoft.com/office/powerpoint/2010/main" val="3353970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TextBox 1">
            <a:extLst>
              <a:ext uri="{FF2B5EF4-FFF2-40B4-BE49-F238E27FC236}">
                <a16:creationId xmlns:a16="http://schemas.microsoft.com/office/drawing/2014/main" id="{8E2A1213-E239-7EC5-A485-752257302585}"/>
              </a:ext>
            </a:extLst>
          </p:cNvPr>
          <p:cNvSpPr txBox="1">
            <a:spLocks noChangeArrowheads="1"/>
          </p:cNvSpPr>
          <p:nvPr/>
        </p:nvSpPr>
        <p:spPr bwMode="auto">
          <a:xfrm>
            <a:off x="2057400" y="533401"/>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endParaRPr lang="en-US" altLang="en-US" sz="2400" dirty="0"/>
          </a:p>
          <a:p>
            <a:endParaRPr lang="en-US" altLang="en-US" sz="2400" dirty="0"/>
          </a:p>
        </p:txBody>
      </p:sp>
      <p:pic>
        <p:nvPicPr>
          <p:cNvPr id="378883" name="Picture 4">
            <a:extLst>
              <a:ext uri="{FF2B5EF4-FFF2-40B4-BE49-F238E27FC236}">
                <a16:creationId xmlns:a16="http://schemas.microsoft.com/office/drawing/2014/main" id="{086706C5-2255-3106-0FFF-F9033154B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022850"/>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8DCF5B5-FB4F-6116-3742-3D9783D7F8B1}"/>
              </a:ext>
            </a:extLst>
          </p:cNvPr>
          <p:cNvPicPr>
            <a:picLocks noChangeAspect="1"/>
          </p:cNvPicPr>
          <p:nvPr/>
        </p:nvPicPr>
        <p:blipFill>
          <a:blip r:embed="rId3"/>
          <a:stretch>
            <a:fillRect/>
          </a:stretch>
        </p:blipFill>
        <p:spPr>
          <a:xfrm>
            <a:off x="5048250" y="38100"/>
            <a:ext cx="5086350" cy="6781800"/>
          </a:xfrm>
          <a:prstGeom prst="rect">
            <a:avLst/>
          </a:prstGeom>
        </p:spPr>
      </p:pic>
    </p:spTree>
    <p:extLst>
      <p:ext uri="{BB962C8B-B14F-4D97-AF65-F5344CB8AC3E}">
        <p14:creationId xmlns:p14="http://schemas.microsoft.com/office/powerpoint/2010/main" val="2972030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TextBox 1">
            <a:extLst>
              <a:ext uri="{FF2B5EF4-FFF2-40B4-BE49-F238E27FC236}">
                <a16:creationId xmlns:a16="http://schemas.microsoft.com/office/drawing/2014/main" id="{8E2A1213-E239-7EC5-A485-752257302585}"/>
              </a:ext>
            </a:extLst>
          </p:cNvPr>
          <p:cNvSpPr txBox="1">
            <a:spLocks noChangeArrowheads="1"/>
          </p:cNvSpPr>
          <p:nvPr/>
        </p:nvSpPr>
        <p:spPr bwMode="auto">
          <a:xfrm>
            <a:off x="2057400" y="533401"/>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endParaRPr lang="en-US" altLang="en-US" sz="2400" dirty="0"/>
          </a:p>
          <a:p>
            <a:endParaRPr lang="en-US" altLang="en-US" sz="2400" dirty="0"/>
          </a:p>
        </p:txBody>
      </p:sp>
      <p:pic>
        <p:nvPicPr>
          <p:cNvPr id="378883" name="Picture 4">
            <a:extLst>
              <a:ext uri="{FF2B5EF4-FFF2-40B4-BE49-F238E27FC236}">
                <a16:creationId xmlns:a16="http://schemas.microsoft.com/office/drawing/2014/main" id="{086706C5-2255-3106-0FFF-F9033154BE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022850"/>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ccumulator Bleed Down">
            <a:hlinkClick r:id="" action="ppaction://media"/>
            <a:extLst>
              <a:ext uri="{FF2B5EF4-FFF2-40B4-BE49-F238E27FC236}">
                <a16:creationId xmlns:a16="http://schemas.microsoft.com/office/drawing/2014/main" id="{3575A4EF-5431-21C5-10D7-6A16285B687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770013" y="0"/>
            <a:ext cx="4473575"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TextBox 1">
            <a:extLst>
              <a:ext uri="{FF2B5EF4-FFF2-40B4-BE49-F238E27FC236}">
                <a16:creationId xmlns:a16="http://schemas.microsoft.com/office/drawing/2014/main" id="{8E2A1213-E239-7EC5-A485-752257302585}"/>
              </a:ext>
            </a:extLst>
          </p:cNvPr>
          <p:cNvSpPr txBox="1">
            <a:spLocks noChangeArrowheads="1"/>
          </p:cNvSpPr>
          <p:nvPr/>
        </p:nvSpPr>
        <p:spPr bwMode="auto">
          <a:xfrm>
            <a:off x="1981200" y="-942314"/>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endParaRPr lang="en-US" altLang="en-US" sz="2400" dirty="0"/>
          </a:p>
          <a:p>
            <a:endParaRPr lang="en-US" altLang="en-US" sz="2400" dirty="0"/>
          </a:p>
        </p:txBody>
      </p:sp>
      <p:pic>
        <p:nvPicPr>
          <p:cNvPr id="378883" name="Picture 4">
            <a:extLst>
              <a:ext uri="{FF2B5EF4-FFF2-40B4-BE49-F238E27FC236}">
                <a16:creationId xmlns:a16="http://schemas.microsoft.com/office/drawing/2014/main" id="{086706C5-2255-3106-0FFF-F9033154B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022850"/>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8A54E2F-318D-80AD-75E6-B561D276723E}"/>
              </a:ext>
            </a:extLst>
          </p:cNvPr>
          <p:cNvPicPr>
            <a:picLocks noChangeAspect="1"/>
          </p:cNvPicPr>
          <p:nvPr/>
        </p:nvPicPr>
        <p:blipFill>
          <a:blip r:embed="rId3"/>
          <a:stretch>
            <a:fillRect/>
          </a:stretch>
        </p:blipFill>
        <p:spPr>
          <a:xfrm>
            <a:off x="3886200" y="-3276600"/>
            <a:ext cx="7600950" cy="10134600"/>
          </a:xfrm>
          <a:prstGeom prst="rect">
            <a:avLst/>
          </a:prstGeom>
        </p:spPr>
      </p:pic>
    </p:spTree>
    <p:extLst>
      <p:ext uri="{BB962C8B-B14F-4D97-AF65-F5344CB8AC3E}">
        <p14:creationId xmlns:p14="http://schemas.microsoft.com/office/powerpoint/2010/main" val="3963509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TextBox 1">
            <a:extLst>
              <a:ext uri="{FF2B5EF4-FFF2-40B4-BE49-F238E27FC236}">
                <a16:creationId xmlns:a16="http://schemas.microsoft.com/office/drawing/2014/main" id="{8E2A1213-E239-7EC5-A485-752257302585}"/>
              </a:ext>
            </a:extLst>
          </p:cNvPr>
          <p:cNvSpPr txBox="1">
            <a:spLocks noChangeArrowheads="1"/>
          </p:cNvSpPr>
          <p:nvPr/>
        </p:nvSpPr>
        <p:spPr bwMode="auto">
          <a:xfrm>
            <a:off x="2057400" y="533401"/>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endParaRPr lang="en-US" altLang="en-US" sz="2400" dirty="0"/>
          </a:p>
          <a:p>
            <a:endParaRPr lang="en-US" altLang="en-US" sz="2400" dirty="0"/>
          </a:p>
        </p:txBody>
      </p:sp>
      <p:pic>
        <p:nvPicPr>
          <p:cNvPr id="378883" name="Picture 4">
            <a:extLst>
              <a:ext uri="{FF2B5EF4-FFF2-40B4-BE49-F238E27FC236}">
                <a16:creationId xmlns:a16="http://schemas.microsoft.com/office/drawing/2014/main" id="{086706C5-2255-3106-0FFF-F9033154B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022850"/>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3C95B5F-FB90-2878-B6A5-69FA61545B8A}"/>
              </a:ext>
            </a:extLst>
          </p:cNvPr>
          <p:cNvPicPr>
            <a:picLocks noChangeAspect="1"/>
          </p:cNvPicPr>
          <p:nvPr/>
        </p:nvPicPr>
        <p:blipFill>
          <a:blip r:embed="rId3"/>
          <a:stretch>
            <a:fillRect/>
          </a:stretch>
        </p:blipFill>
        <p:spPr>
          <a:xfrm>
            <a:off x="4001631" y="-2667000"/>
            <a:ext cx="7143750" cy="9525000"/>
          </a:xfrm>
          <a:prstGeom prst="rect">
            <a:avLst/>
          </a:prstGeom>
        </p:spPr>
      </p:pic>
    </p:spTree>
    <p:extLst>
      <p:ext uri="{BB962C8B-B14F-4D97-AF65-F5344CB8AC3E}">
        <p14:creationId xmlns:p14="http://schemas.microsoft.com/office/powerpoint/2010/main" val="3229509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0B9E1-9C92-864C-76D8-59523B1A3E85}"/>
              </a:ext>
            </a:extLst>
          </p:cNvPr>
          <p:cNvSpPr>
            <a:spLocks noGrp="1"/>
          </p:cNvSpPr>
          <p:nvPr>
            <p:ph type="title"/>
          </p:nvPr>
        </p:nvSpPr>
        <p:spPr>
          <a:xfrm>
            <a:off x="2057400" y="304800"/>
            <a:ext cx="7772400" cy="495300"/>
          </a:xfrm>
        </p:spPr>
        <p:txBody>
          <a:bodyPr>
            <a:normAutofit fontScale="90000"/>
          </a:bodyPr>
          <a:lstStyle/>
          <a:p>
            <a:pPr eaLnBrk="1" fontAlgn="auto" hangingPunct="1">
              <a:spcAft>
                <a:spcPts val="0"/>
              </a:spcAft>
              <a:defRPr/>
            </a:pPr>
            <a:r>
              <a:rPr lang="en-US" sz="3600" dirty="0"/>
              <a:t>Questions?</a:t>
            </a:r>
          </a:p>
        </p:txBody>
      </p:sp>
      <p:sp>
        <p:nvSpPr>
          <p:cNvPr id="10243" name="Text Placeholder 3">
            <a:extLst>
              <a:ext uri="{FF2B5EF4-FFF2-40B4-BE49-F238E27FC236}">
                <a16:creationId xmlns:a16="http://schemas.microsoft.com/office/drawing/2014/main" id="{717741A4-929A-FCD0-D4EB-E4927CB88B18}"/>
              </a:ext>
            </a:extLst>
          </p:cNvPr>
          <p:cNvSpPr>
            <a:spLocks noGrp="1" noChangeArrowheads="1"/>
          </p:cNvSpPr>
          <p:nvPr>
            <p:ph type="body" idx="1"/>
          </p:nvPr>
        </p:nvSpPr>
        <p:spPr>
          <a:xfrm>
            <a:off x="1752600" y="1143000"/>
            <a:ext cx="8686800" cy="5410200"/>
          </a:xfrm>
        </p:spPr>
        <p:txBody>
          <a:bodyPr/>
          <a:lstStyle/>
          <a:p>
            <a:pPr algn="ctr" eaLnBrk="1" hangingPunct="1"/>
            <a:endParaRPr lang="en-US" altLang="en-US" sz="3200" dirty="0"/>
          </a:p>
          <a:p>
            <a:pPr algn="ctr" eaLnBrk="1" hangingPunct="1"/>
            <a:endParaRPr lang="en-US" altLang="en-US" sz="3200" dirty="0"/>
          </a:p>
          <a:p>
            <a:pPr algn="ctr" eaLnBrk="1" hangingPunct="1"/>
            <a:endParaRPr lang="en-US" altLang="en-US" sz="3200" dirty="0"/>
          </a:p>
          <a:p>
            <a:pPr algn="ctr" eaLnBrk="1" hangingPunct="1"/>
            <a:r>
              <a:rPr lang="en-US" altLang="en-US" sz="3200" dirty="0">
                <a:hlinkClick r:id="rId2"/>
              </a:rPr>
              <a:t>ErnieParker1@msn.com</a:t>
            </a:r>
            <a:endParaRPr lang="en-US" altLang="en-US" sz="3200" dirty="0"/>
          </a:p>
        </p:txBody>
      </p:sp>
      <p:pic>
        <p:nvPicPr>
          <p:cNvPr id="10244" name="Picture 4" descr="A picture containing stool, table&#10;&#10;Description automatically generated">
            <a:extLst>
              <a:ext uri="{FF2B5EF4-FFF2-40B4-BE49-F238E27FC236}">
                <a16:creationId xmlns:a16="http://schemas.microsoft.com/office/drawing/2014/main" id="{08C541E4-6A53-D803-B8E9-7D79987DB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525" y="3611564"/>
            <a:ext cx="175895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52ED9D-CF04-F0BB-FE5A-8AD41A50A32B}"/>
              </a:ext>
            </a:extLst>
          </p:cNvPr>
          <p:cNvSpPr txBox="1"/>
          <p:nvPr/>
        </p:nvSpPr>
        <p:spPr>
          <a:xfrm>
            <a:off x="3810000" y="609601"/>
            <a:ext cx="7543800" cy="646331"/>
          </a:xfrm>
          <a:prstGeom prst="rect">
            <a:avLst/>
          </a:prstGeom>
          <a:noFill/>
        </p:spPr>
        <p:txBody>
          <a:bodyPr wrap="square" rtlCol="0">
            <a:spAutoFit/>
          </a:bodyPr>
          <a:lstStyle/>
          <a:p>
            <a:r>
              <a:rPr lang="en-US" sz="3600" dirty="0"/>
              <a:t>Conversion for Metric</a:t>
            </a:r>
          </a:p>
        </p:txBody>
      </p:sp>
      <p:sp>
        <p:nvSpPr>
          <p:cNvPr id="6" name="TextBox 5">
            <a:extLst>
              <a:ext uri="{FF2B5EF4-FFF2-40B4-BE49-F238E27FC236}">
                <a16:creationId xmlns:a16="http://schemas.microsoft.com/office/drawing/2014/main" id="{AB50CA6E-0842-FF24-3B68-CA504FD2407B}"/>
              </a:ext>
            </a:extLst>
          </p:cNvPr>
          <p:cNvSpPr txBox="1"/>
          <p:nvPr/>
        </p:nvSpPr>
        <p:spPr>
          <a:xfrm>
            <a:off x="2133600" y="1255932"/>
            <a:ext cx="7696200" cy="2585323"/>
          </a:xfrm>
          <a:prstGeom prst="rect">
            <a:avLst/>
          </a:prstGeom>
          <a:noFill/>
        </p:spPr>
        <p:txBody>
          <a:bodyPr wrap="square" rtlCol="0">
            <a:spAutoFit/>
          </a:bodyPr>
          <a:lstStyle/>
          <a:p>
            <a:r>
              <a:rPr lang="en-US" dirty="0"/>
              <a:t>Pressure 145 psi = 1 MPa</a:t>
            </a:r>
          </a:p>
          <a:p>
            <a:r>
              <a:rPr lang="en-US" dirty="0"/>
              <a:t>Absolute temperature 0° Kelvin = -273.15° below 0° Celsius</a:t>
            </a:r>
          </a:p>
          <a:p>
            <a:r>
              <a:rPr lang="en-US" dirty="0"/>
              <a:t>Absolute Temperature 0° Rankine = -459.67° below 0° Fahrenheit </a:t>
            </a:r>
          </a:p>
          <a:p>
            <a:r>
              <a:rPr lang="en-US" dirty="0"/>
              <a:t>Degrees C = °F - 32 x 5/9 </a:t>
            </a:r>
          </a:p>
          <a:p>
            <a:r>
              <a:rPr lang="en-US" dirty="0"/>
              <a:t>Degrees F = °C x 1.8 + 32</a:t>
            </a:r>
          </a:p>
          <a:p>
            <a:r>
              <a:rPr lang="en-US" dirty="0"/>
              <a:t>3.7854 liters = 1 gallon</a:t>
            </a:r>
          </a:p>
          <a:p>
            <a:r>
              <a:rPr lang="en-US" dirty="0"/>
              <a:t>3785.4 cm³ = 1 gallon</a:t>
            </a:r>
          </a:p>
          <a:p>
            <a:r>
              <a:rPr lang="en-US" dirty="0"/>
              <a:t>16.39 cm³ = 1 in³</a:t>
            </a:r>
          </a:p>
          <a:p>
            <a:endParaRPr lang="en-US" dirty="0"/>
          </a:p>
        </p:txBody>
      </p:sp>
      <p:pic>
        <p:nvPicPr>
          <p:cNvPr id="2" name="Picture 4">
            <a:extLst>
              <a:ext uri="{FF2B5EF4-FFF2-40B4-BE49-F238E27FC236}">
                <a16:creationId xmlns:a16="http://schemas.microsoft.com/office/drawing/2014/main" id="{C484A9D2-7F13-7F66-AA7B-F4AAB1EB4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5059" y="5187949"/>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655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6A61F8-0DE0-60DD-2148-72D30B9C3D38}"/>
              </a:ext>
            </a:extLst>
          </p:cNvPr>
          <p:cNvSpPr txBox="1"/>
          <p:nvPr/>
        </p:nvSpPr>
        <p:spPr>
          <a:xfrm>
            <a:off x="1887071" y="268941"/>
            <a:ext cx="8610600" cy="6740307"/>
          </a:xfrm>
          <a:prstGeom prst="rect">
            <a:avLst/>
          </a:prstGeom>
          <a:noFill/>
        </p:spPr>
        <p:txBody>
          <a:bodyPr wrap="square" rtlCol="0">
            <a:spAutoFit/>
          </a:bodyPr>
          <a:lstStyle/>
          <a:p>
            <a:r>
              <a:rPr lang="en-US" sz="2800" dirty="0">
                <a:solidFill>
                  <a:srgbClr val="7030A0"/>
                </a:solidFill>
              </a:rPr>
              <a:t>p</a:t>
            </a:r>
            <a:r>
              <a:rPr lang="en-US" sz="2800" dirty="0">
                <a:solidFill>
                  <a:srgbClr val="7030A0"/>
                </a:solidFill>
                <a:latin typeface="Cambria Math" panose="02040503050406030204" pitchFamily="18" charset="0"/>
                <a:ea typeface="Cambria Math" panose="02040503050406030204" pitchFamily="18" charset="0"/>
              </a:rPr>
              <a:t>ₗ x Vₗ = p₂ x V2    (Gas Laws)        </a:t>
            </a:r>
            <a:r>
              <a:rPr lang="en-US" dirty="0">
                <a:solidFill>
                  <a:srgbClr val="00B050"/>
                </a:solidFill>
                <a:latin typeface="Cambria Math" panose="02040503050406030204" pitchFamily="18" charset="0"/>
                <a:ea typeface="Cambria Math" panose="02040503050406030204" pitchFamily="18" charset="0"/>
              </a:rPr>
              <a:t>(US Customary)                              </a:t>
            </a:r>
            <a:r>
              <a:rPr lang="en-US" sz="2800" dirty="0">
                <a:solidFill>
                  <a:srgbClr val="7030A0"/>
                </a:solidFill>
                <a:latin typeface="Cambria Math" panose="02040503050406030204" pitchFamily="18" charset="0"/>
                <a:ea typeface="Cambria Math" panose="02040503050406030204" pitchFamily="18" charset="0"/>
              </a:rPr>
              <a:t>V₂ – Vₗ = Usable volume of oil</a:t>
            </a:r>
          </a:p>
          <a:p>
            <a:endParaRPr lang="en-US" sz="2400" dirty="0">
              <a:latin typeface="Cambria Math" panose="02040503050406030204" pitchFamily="18" charset="0"/>
              <a:ea typeface="Cambria Math" panose="02040503050406030204" pitchFamily="18" charset="0"/>
            </a:endParaRPr>
          </a:p>
          <a:p>
            <a:r>
              <a:rPr lang="en-US" sz="2400" dirty="0">
                <a:latin typeface="Cambria Math" panose="02040503050406030204" pitchFamily="18" charset="0"/>
                <a:ea typeface="Cambria Math" panose="02040503050406030204" pitchFamily="18" charset="0"/>
              </a:rPr>
              <a:t>Use these formulas if you use all of the oil in the accumulator</a:t>
            </a:r>
          </a:p>
          <a:p>
            <a:endParaRPr lang="en-US" sz="2400" dirty="0">
              <a:latin typeface="Cambria Math" panose="02040503050406030204" pitchFamily="18" charset="0"/>
              <a:ea typeface="Cambria Math" panose="02040503050406030204" pitchFamily="18" charset="0"/>
            </a:endParaRPr>
          </a:p>
          <a:p>
            <a:r>
              <a:rPr lang="en-US" sz="2400" dirty="0">
                <a:latin typeface="Cambria Math" panose="02040503050406030204" pitchFamily="18" charset="0"/>
                <a:ea typeface="Cambria Math" panose="02040503050406030204" pitchFamily="18" charset="0"/>
              </a:rPr>
              <a:t>Given: 1 Gallon working between 3000 and 1000 psi</a:t>
            </a:r>
          </a:p>
          <a:p>
            <a:r>
              <a:rPr lang="en-US" sz="2400" dirty="0">
                <a:solidFill>
                  <a:srgbClr val="00B050"/>
                </a:solidFill>
                <a:latin typeface="Cambria Math" panose="02040503050406030204" pitchFamily="18" charset="0"/>
                <a:ea typeface="Cambria Math" panose="02040503050406030204" pitchFamily="18" charset="0"/>
              </a:rPr>
              <a:t>Use absolute values </a:t>
            </a:r>
          </a:p>
          <a:p>
            <a:r>
              <a:rPr lang="en-US" sz="2400" dirty="0">
                <a:latin typeface="Cambria Math" panose="02040503050406030204" pitchFamily="18" charset="0"/>
                <a:ea typeface="Cambria Math" panose="02040503050406030204" pitchFamily="18" charset="0"/>
              </a:rPr>
              <a:t>pₗ =1000 psi + 14.7  (1014.7)  Precharge</a:t>
            </a:r>
          </a:p>
          <a:p>
            <a:r>
              <a:rPr lang="en-US" sz="2400" dirty="0">
                <a:latin typeface="Cambria Math" panose="02040503050406030204" pitchFamily="18" charset="0"/>
                <a:ea typeface="Cambria Math" panose="02040503050406030204" pitchFamily="18" charset="0"/>
              </a:rPr>
              <a:t>p₂ = 3000 psi + 14.7  (3014.7) Maximum working pressure</a:t>
            </a:r>
          </a:p>
          <a:p>
            <a:r>
              <a:rPr lang="en-US" sz="2400" dirty="0">
                <a:latin typeface="Cambria Math" panose="02040503050406030204" pitchFamily="18" charset="0"/>
                <a:ea typeface="Cambria Math" panose="02040503050406030204" pitchFamily="18" charset="0"/>
              </a:rPr>
              <a:t>Vₗ = 231 cubic inches volume of accumulator </a:t>
            </a:r>
          </a:p>
          <a:p>
            <a:r>
              <a:rPr lang="en-US" sz="2400" dirty="0">
                <a:latin typeface="Cambria Math" panose="02040503050406030204" pitchFamily="18" charset="0"/>
                <a:ea typeface="Cambria Math" panose="02040503050406030204" pitchFamily="18" charset="0"/>
              </a:rPr>
              <a:t>V₂ = Volume of gas</a:t>
            </a:r>
          </a:p>
          <a:p>
            <a:r>
              <a:rPr lang="en-US" sz="2400" dirty="0">
                <a:latin typeface="Cambria Math" panose="02040503050406030204" pitchFamily="18" charset="0"/>
                <a:ea typeface="Cambria Math" panose="02040503050406030204" pitchFamily="18" charset="0"/>
              </a:rPr>
              <a:t> </a:t>
            </a:r>
          </a:p>
          <a:p>
            <a:r>
              <a:rPr lang="en-US" sz="2400" dirty="0">
                <a:solidFill>
                  <a:srgbClr val="00B0F0"/>
                </a:solidFill>
                <a:latin typeface="Cambria Math" panose="02040503050406030204" pitchFamily="18" charset="0"/>
                <a:ea typeface="Cambria Math" panose="02040503050406030204" pitchFamily="18" charset="0"/>
              </a:rPr>
              <a:t>1014.7 x 231 = 3014.7 x V₂</a:t>
            </a:r>
          </a:p>
          <a:p>
            <a:r>
              <a:rPr lang="en-US" sz="2400" dirty="0">
                <a:latin typeface="Cambria Math" panose="02040503050406030204" pitchFamily="18" charset="0"/>
                <a:ea typeface="Cambria Math" panose="02040503050406030204" pitchFamily="18" charset="0"/>
              </a:rPr>
              <a:t>V₂ = 77.75</a:t>
            </a:r>
          </a:p>
          <a:p>
            <a:r>
              <a:rPr lang="en-US" sz="2400" dirty="0">
                <a:solidFill>
                  <a:srgbClr val="00B0F0"/>
                </a:solidFill>
                <a:latin typeface="Cambria Math" panose="02040503050406030204" pitchFamily="18" charset="0"/>
                <a:ea typeface="Cambria Math" panose="02040503050406030204" pitchFamily="18" charset="0"/>
              </a:rPr>
              <a:t>Vₗ - V₂ = Volume of useable oil</a:t>
            </a:r>
          </a:p>
          <a:p>
            <a:r>
              <a:rPr lang="en-US" sz="2400" dirty="0">
                <a:latin typeface="Cambria Math" panose="02040503050406030204" pitchFamily="18" charset="0"/>
                <a:ea typeface="Cambria Math" panose="02040503050406030204" pitchFamily="18" charset="0"/>
              </a:rPr>
              <a:t>231 – 77.75 = </a:t>
            </a:r>
            <a:r>
              <a:rPr lang="en-US" sz="2400" dirty="0">
                <a:solidFill>
                  <a:srgbClr val="FF0000"/>
                </a:solidFill>
                <a:latin typeface="Cambria Math" panose="02040503050406030204" pitchFamily="18" charset="0"/>
                <a:ea typeface="Cambria Math" panose="02040503050406030204" pitchFamily="18" charset="0"/>
              </a:rPr>
              <a:t>153.25 Useable oil</a:t>
            </a:r>
          </a:p>
          <a:p>
            <a:endParaRPr lang="en-US" sz="2400" dirty="0">
              <a:latin typeface="Cambria Math" panose="02040503050406030204" pitchFamily="18" charset="0"/>
              <a:ea typeface="Cambria Math" panose="02040503050406030204" pitchFamily="18" charset="0"/>
            </a:endParaRPr>
          </a:p>
        </p:txBody>
      </p:sp>
      <p:pic>
        <p:nvPicPr>
          <p:cNvPr id="2" name="Picture 4">
            <a:extLst>
              <a:ext uri="{FF2B5EF4-FFF2-40B4-BE49-F238E27FC236}">
                <a16:creationId xmlns:a16="http://schemas.microsoft.com/office/drawing/2014/main" id="{F0F44726-EF40-252F-3D46-F4EC7364B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6777" y="5193179"/>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086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694EA-D5D4-6D9B-9994-2DA263D8FB72}"/>
              </a:ext>
            </a:extLst>
          </p:cNvPr>
          <p:cNvSpPr txBox="1"/>
          <p:nvPr/>
        </p:nvSpPr>
        <p:spPr>
          <a:xfrm>
            <a:off x="995082" y="609600"/>
            <a:ext cx="9479266" cy="5306006"/>
          </a:xfrm>
          <a:prstGeom prst="rect">
            <a:avLst/>
          </a:prstGeom>
          <a:noFill/>
        </p:spPr>
        <p:txBody>
          <a:bodyPr wrap="square" rtlCol="0">
            <a:spAutoFit/>
          </a:bodyPr>
          <a:lstStyle/>
          <a:p>
            <a:r>
              <a:rPr lang="en-US" dirty="0"/>
              <a:t>               </a:t>
            </a:r>
            <a:r>
              <a:rPr lang="en-US" sz="2800" dirty="0">
                <a:solidFill>
                  <a:srgbClr val="7030A0"/>
                </a:solidFill>
              </a:rPr>
              <a:t>p</a:t>
            </a:r>
            <a:r>
              <a:rPr lang="en-US" sz="2800" dirty="0">
                <a:solidFill>
                  <a:srgbClr val="7030A0"/>
                </a:solidFill>
                <a:latin typeface="Cambria Math" panose="02040503050406030204" pitchFamily="18" charset="0"/>
                <a:ea typeface="Cambria Math" panose="02040503050406030204" pitchFamily="18" charset="0"/>
              </a:rPr>
              <a:t>ₗ x Vₗ = p₂ x V₂ = p₃ x V₃ </a:t>
            </a:r>
          </a:p>
          <a:p>
            <a:r>
              <a:rPr lang="en-US" sz="2800" dirty="0">
                <a:solidFill>
                  <a:srgbClr val="7030A0"/>
                </a:solidFill>
                <a:latin typeface="Cambria Math" panose="02040503050406030204" pitchFamily="18" charset="0"/>
                <a:ea typeface="Cambria Math" panose="02040503050406030204" pitchFamily="18" charset="0"/>
              </a:rPr>
              <a:t>          V₃ - V₂  = Useable volume of oil  </a:t>
            </a:r>
          </a:p>
          <a:p>
            <a:r>
              <a:rPr lang="en-US" sz="2800" dirty="0">
                <a:latin typeface="Cambria Math" panose="02040503050406030204" pitchFamily="18" charset="0"/>
                <a:ea typeface="Cambria Math" panose="02040503050406030204" pitchFamily="18" charset="0"/>
              </a:rPr>
              <a:t>    </a:t>
            </a:r>
          </a:p>
          <a:p>
            <a:r>
              <a:rPr lang="en-US" sz="2400" dirty="0">
                <a:solidFill>
                  <a:srgbClr val="00B0F0"/>
                </a:solidFill>
                <a:latin typeface="Cambria Math" panose="02040503050406030204" pitchFamily="18" charset="0"/>
                <a:ea typeface="Cambria Math" panose="02040503050406030204" pitchFamily="18" charset="0"/>
              </a:rPr>
              <a:t>Use these formulas if you are working between maximum system pressure and minimum system pressure</a:t>
            </a:r>
          </a:p>
          <a:p>
            <a:r>
              <a:rPr lang="en-US" dirty="0">
                <a:latin typeface="Cambria Math" panose="02040503050406030204" pitchFamily="18" charset="0"/>
                <a:ea typeface="Cambria Math" panose="02040503050406030204" pitchFamily="18" charset="0"/>
              </a:rPr>
              <a:t> </a:t>
            </a:r>
          </a:p>
          <a:p>
            <a:r>
              <a:rPr lang="en-US" sz="2400" dirty="0">
                <a:latin typeface="Cambria Math" panose="02040503050406030204" pitchFamily="18" charset="0"/>
                <a:ea typeface="Cambria Math" panose="02040503050406030204" pitchFamily="18" charset="0"/>
              </a:rPr>
              <a:t>pₗ = Pre-charge pressure</a:t>
            </a:r>
          </a:p>
          <a:p>
            <a:r>
              <a:rPr lang="en-US" sz="2400" dirty="0">
                <a:latin typeface="Cambria Math" panose="02040503050406030204" pitchFamily="18" charset="0"/>
                <a:ea typeface="Cambria Math" panose="02040503050406030204" pitchFamily="18" charset="0"/>
              </a:rPr>
              <a:t>p₂ = Minimum working pressure</a:t>
            </a:r>
          </a:p>
          <a:p>
            <a:r>
              <a:rPr lang="en-US" sz="2400" dirty="0">
                <a:latin typeface="Cambria Math" panose="02040503050406030204" pitchFamily="18" charset="0"/>
                <a:ea typeface="Cambria Math" panose="02040503050406030204" pitchFamily="18" charset="0"/>
              </a:rPr>
              <a:t>p₃ = Maximum working pressure</a:t>
            </a:r>
          </a:p>
          <a:p>
            <a:r>
              <a:rPr lang="en-US" sz="2400" dirty="0">
                <a:latin typeface="Cambria Math" panose="02040503050406030204" pitchFamily="18" charset="0"/>
                <a:ea typeface="Cambria Math" panose="02040503050406030204" pitchFamily="18" charset="0"/>
              </a:rPr>
              <a:t>Vₗ = Volume of gas in accumulator (empty)</a:t>
            </a:r>
          </a:p>
          <a:p>
            <a:r>
              <a:rPr lang="en-US" sz="2400" dirty="0">
                <a:latin typeface="Cambria Math" panose="02040503050406030204" pitchFamily="18" charset="0"/>
                <a:ea typeface="Cambria Math" panose="02040503050406030204" pitchFamily="18" charset="0"/>
              </a:rPr>
              <a:t>V₂ = Volume of gas at minimum working pressure</a:t>
            </a:r>
          </a:p>
          <a:p>
            <a:r>
              <a:rPr lang="en-US" sz="2400" dirty="0">
                <a:latin typeface="Cambria Math" panose="02040503050406030204" pitchFamily="18" charset="0"/>
                <a:ea typeface="Cambria Math" panose="02040503050406030204" pitchFamily="18" charset="0"/>
              </a:rPr>
              <a:t>V₃ = Volume of gas at maximum working pressure</a:t>
            </a:r>
          </a:p>
          <a:p>
            <a:endParaRPr lang="en-US" sz="2400" dirty="0">
              <a:latin typeface="Cambria Math" panose="02040503050406030204" pitchFamily="18" charset="0"/>
              <a:ea typeface="Cambria Math" panose="02040503050406030204" pitchFamily="18" charset="0"/>
            </a:endParaRPr>
          </a:p>
          <a:p>
            <a:r>
              <a:rPr lang="en-US" sz="2400" dirty="0">
                <a:solidFill>
                  <a:srgbClr val="FF0000"/>
                </a:solidFill>
                <a:latin typeface="Cambria Math" panose="02040503050406030204" pitchFamily="18" charset="0"/>
                <a:ea typeface="Cambria Math" panose="02040503050406030204" pitchFamily="18" charset="0"/>
              </a:rPr>
              <a:t>All pressures are in absolute pressure</a:t>
            </a:r>
            <a:endParaRPr lang="en-US" sz="2400" dirty="0">
              <a:solidFill>
                <a:srgbClr val="FF0000"/>
              </a:solidFill>
            </a:endParaRPr>
          </a:p>
        </p:txBody>
      </p:sp>
      <p:pic>
        <p:nvPicPr>
          <p:cNvPr id="3" name="Picture 4">
            <a:extLst>
              <a:ext uri="{FF2B5EF4-FFF2-40B4-BE49-F238E27FC236}">
                <a16:creationId xmlns:a16="http://schemas.microsoft.com/office/drawing/2014/main" id="{7705C263-3F9B-84AD-3371-0F051673C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2307" y="5372473"/>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75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55FA5A-F092-469F-07D8-8643638FDFA7}"/>
              </a:ext>
            </a:extLst>
          </p:cNvPr>
          <p:cNvSpPr txBox="1"/>
          <p:nvPr/>
        </p:nvSpPr>
        <p:spPr>
          <a:xfrm>
            <a:off x="1717652" y="494960"/>
            <a:ext cx="8515560" cy="5724644"/>
          </a:xfrm>
          <a:prstGeom prst="rect">
            <a:avLst/>
          </a:prstGeom>
          <a:noFill/>
        </p:spPr>
        <p:txBody>
          <a:bodyPr wrap="square" rtlCol="0">
            <a:spAutoFit/>
          </a:bodyPr>
          <a:lstStyle/>
          <a:p>
            <a:r>
              <a:rPr lang="en-US" sz="2400" dirty="0"/>
              <a:t>Solving for an Accumulator with the Following Specifications:</a:t>
            </a:r>
          </a:p>
          <a:p>
            <a:r>
              <a:rPr lang="en-US" dirty="0">
                <a:solidFill>
                  <a:srgbClr val="00B050"/>
                </a:solidFill>
              </a:rPr>
              <a:t>                                                                                                        (US Customary)</a:t>
            </a:r>
          </a:p>
          <a:p>
            <a:r>
              <a:rPr lang="en-US" dirty="0"/>
              <a:t>  p</a:t>
            </a:r>
            <a:r>
              <a:rPr lang="en-US" dirty="0">
                <a:latin typeface="Cambria Math" panose="02040503050406030204" pitchFamily="18" charset="0"/>
                <a:ea typeface="Cambria Math" panose="02040503050406030204" pitchFamily="18" charset="0"/>
              </a:rPr>
              <a:t>ₗ = 900 + 14.7 PSI    (914.7) Pre-charge</a:t>
            </a:r>
          </a:p>
          <a:p>
            <a:r>
              <a:rPr lang="en-US" dirty="0">
                <a:latin typeface="Cambria Math" panose="02040503050406030204" pitchFamily="18" charset="0"/>
                <a:ea typeface="Cambria Math" panose="02040503050406030204" pitchFamily="18" charset="0"/>
              </a:rPr>
              <a:t>  p₂ = 1000 + 14.7 PSI  (1014.7)  Minimum working pressure</a:t>
            </a:r>
          </a:p>
          <a:p>
            <a:r>
              <a:rPr lang="en-US" dirty="0">
                <a:latin typeface="Cambria Math" panose="02040503050406030204" pitchFamily="18" charset="0"/>
                <a:ea typeface="Cambria Math" panose="02040503050406030204" pitchFamily="18" charset="0"/>
              </a:rPr>
              <a:t>  p₃ = 3000 + 14.7 PSI  (3014.7) Maximum working pressure</a:t>
            </a:r>
            <a:endParaRPr lang="en-US" dirty="0"/>
          </a:p>
          <a:p>
            <a:r>
              <a:rPr lang="en-US" dirty="0"/>
              <a:t>  V</a:t>
            </a:r>
            <a:r>
              <a:rPr lang="en-US" dirty="0">
                <a:latin typeface="Cambria Math" panose="02040503050406030204" pitchFamily="18" charset="0"/>
                <a:ea typeface="Cambria Math" panose="02040503050406030204" pitchFamily="18" charset="0"/>
              </a:rPr>
              <a:t>ₗ = 1 Gallon or 231 cubic inches </a:t>
            </a:r>
          </a:p>
          <a:p>
            <a:endParaRPr lang="en-US" dirty="0">
              <a:latin typeface="Cambria Math" panose="02040503050406030204" pitchFamily="18" charset="0"/>
              <a:ea typeface="Cambria Math" panose="02040503050406030204" pitchFamily="18" charset="0"/>
            </a:endParaRPr>
          </a:p>
          <a:p>
            <a:r>
              <a:rPr lang="en-US" dirty="0">
                <a:solidFill>
                  <a:srgbClr val="00B0F0"/>
                </a:solidFill>
                <a:latin typeface="Cambria Math" panose="02040503050406030204" pitchFamily="18" charset="0"/>
                <a:ea typeface="Cambria Math" panose="02040503050406030204" pitchFamily="18" charset="0"/>
              </a:rPr>
              <a:t>  pₗ x Vₗ = p₂ x V₂</a:t>
            </a:r>
          </a:p>
          <a:p>
            <a:endParaRPr lang="en-US" dirty="0">
              <a:latin typeface="Cambria Math" panose="02040503050406030204" pitchFamily="18" charset="0"/>
              <a:ea typeface="Cambria Math" panose="02040503050406030204" pitchFamily="18" charset="0"/>
            </a:endParaRPr>
          </a:p>
          <a:p>
            <a:r>
              <a:rPr lang="en-US" dirty="0">
                <a:latin typeface="Cambria Math" panose="02040503050406030204" pitchFamily="18" charset="0"/>
                <a:ea typeface="Cambria Math" panose="02040503050406030204" pitchFamily="18" charset="0"/>
              </a:rPr>
              <a:t>  914.7 x 231 = 1014.7 x V₂   (914.7 x 231) / 1014.7 = V₂</a:t>
            </a:r>
          </a:p>
          <a:p>
            <a:r>
              <a:rPr lang="en-US" dirty="0">
                <a:latin typeface="Cambria Math" panose="02040503050406030204" pitchFamily="18" charset="0"/>
                <a:ea typeface="Cambria Math" panose="02040503050406030204" pitchFamily="18" charset="0"/>
              </a:rPr>
              <a:t>  V₂ = 208.23 Cubic inches</a:t>
            </a:r>
          </a:p>
          <a:p>
            <a:endParaRPr lang="en-US" dirty="0">
              <a:latin typeface="Cambria Math" panose="02040503050406030204" pitchFamily="18" charset="0"/>
              <a:ea typeface="Cambria Math" panose="02040503050406030204" pitchFamily="18" charset="0"/>
            </a:endParaRPr>
          </a:p>
          <a:p>
            <a:r>
              <a:rPr lang="en-US" dirty="0">
                <a:solidFill>
                  <a:srgbClr val="00B0F0"/>
                </a:solidFill>
                <a:latin typeface="Cambria Math" panose="02040503050406030204" pitchFamily="18" charset="0"/>
                <a:ea typeface="Cambria Math" panose="02040503050406030204" pitchFamily="18" charset="0"/>
              </a:rPr>
              <a:t>  p₂ x V₂ = p₃ x V₃</a:t>
            </a:r>
          </a:p>
          <a:p>
            <a:r>
              <a:rPr lang="en-US" dirty="0">
                <a:latin typeface="Cambria Math" panose="02040503050406030204" pitchFamily="18" charset="0"/>
                <a:ea typeface="Cambria Math" panose="02040503050406030204" pitchFamily="18" charset="0"/>
              </a:rPr>
              <a:t> </a:t>
            </a:r>
          </a:p>
          <a:p>
            <a:r>
              <a:rPr lang="en-US" dirty="0">
                <a:latin typeface="Cambria Math" panose="02040503050406030204" pitchFamily="18" charset="0"/>
                <a:ea typeface="Cambria Math" panose="02040503050406030204" pitchFamily="18" charset="0"/>
              </a:rPr>
              <a:t> 1014.7 x 208.23 = 3014.7 x V₃   (1014.7 x 208.23) / 3014.7 = V₃</a:t>
            </a:r>
          </a:p>
          <a:p>
            <a:r>
              <a:rPr lang="en-US" dirty="0">
                <a:latin typeface="Cambria Math" panose="02040503050406030204" pitchFamily="18" charset="0"/>
                <a:ea typeface="Cambria Math" panose="02040503050406030204" pitchFamily="18" charset="0"/>
              </a:rPr>
              <a:t> V₃ = 70.09 Cubic inches</a:t>
            </a:r>
          </a:p>
          <a:p>
            <a:endParaRPr lang="en-US" dirty="0">
              <a:latin typeface="Cambria Math" panose="02040503050406030204" pitchFamily="18" charset="0"/>
              <a:ea typeface="Cambria Math" panose="02040503050406030204" pitchFamily="18" charset="0"/>
            </a:endParaRPr>
          </a:p>
          <a:p>
            <a:r>
              <a:rPr lang="en-US" dirty="0">
                <a:solidFill>
                  <a:srgbClr val="00B0F0"/>
                </a:solidFill>
                <a:latin typeface="Cambria Math" panose="02040503050406030204" pitchFamily="18" charset="0"/>
                <a:ea typeface="Cambria Math" panose="02040503050406030204" pitchFamily="18" charset="0"/>
              </a:rPr>
              <a:t>  V₂ - V₃ = Volume of Oil</a:t>
            </a:r>
          </a:p>
          <a:p>
            <a:r>
              <a:rPr lang="en-US" dirty="0">
                <a:latin typeface="Cambria Math" panose="02040503050406030204" pitchFamily="18" charset="0"/>
                <a:ea typeface="Cambria Math" panose="02040503050406030204" pitchFamily="18" charset="0"/>
              </a:rPr>
              <a:t>  208.23 – 70.09 = </a:t>
            </a:r>
            <a:r>
              <a:rPr lang="en-US" dirty="0">
                <a:solidFill>
                  <a:srgbClr val="FF0000"/>
                </a:solidFill>
                <a:latin typeface="Cambria Math" panose="02040503050406030204" pitchFamily="18" charset="0"/>
                <a:ea typeface="Cambria Math" panose="02040503050406030204" pitchFamily="18" charset="0"/>
              </a:rPr>
              <a:t>138.15 Cubic inches of useable oil</a:t>
            </a:r>
          </a:p>
          <a:p>
            <a:r>
              <a:rPr lang="en-US" dirty="0"/>
              <a:t>  </a:t>
            </a:r>
          </a:p>
        </p:txBody>
      </p:sp>
      <p:pic>
        <p:nvPicPr>
          <p:cNvPr id="3" name="Picture 4">
            <a:extLst>
              <a:ext uri="{FF2B5EF4-FFF2-40B4-BE49-F238E27FC236}">
                <a16:creationId xmlns:a16="http://schemas.microsoft.com/office/drawing/2014/main" id="{212052A5-9170-2CC5-CB8D-756EF6B2F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1" y="5302590"/>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80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55FA5A-F092-469F-07D8-8643638FDFA7}"/>
              </a:ext>
            </a:extLst>
          </p:cNvPr>
          <p:cNvSpPr txBox="1"/>
          <p:nvPr/>
        </p:nvSpPr>
        <p:spPr>
          <a:xfrm>
            <a:off x="1744546" y="533401"/>
            <a:ext cx="8515560" cy="5447645"/>
          </a:xfrm>
          <a:prstGeom prst="rect">
            <a:avLst/>
          </a:prstGeom>
          <a:noFill/>
        </p:spPr>
        <p:txBody>
          <a:bodyPr wrap="square" rtlCol="0">
            <a:spAutoFit/>
          </a:bodyPr>
          <a:lstStyle/>
          <a:p>
            <a:r>
              <a:rPr lang="en-US" sz="2400" dirty="0"/>
              <a:t>Solving for an Accumulator with the Following Specifications:</a:t>
            </a:r>
          </a:p>
          <a:p>
            <a:r>
              <a:rPr lang="en-US" dirty="0">
                <a:solidFill>
                  <a:srgbClr val="00B050"/>
                </a:solidFill>
              </a:rPr>
              <a:t>                                                                                                                  (Metric)</a:t>
            </a:r>
          </a:p>
          <a:p>
            <a:r>
              <a:rPr lang="en-US" dirty="0"/>
              <a:t>p</a:t>
            </a:r>
            <a:r>
              <a:rPr lang="en-US" dirty="0">
                <a:latin typeface="Cambria Math" panose="02040503050406030204" pitchFamily="18" charset="0"/>
                <a:ea typeface="Cambria Math" panose="02040503050406030204" pitchFamily="18" charset="0"/>
              </a:rPr>
              <a:t>ₗ = 6.2069 + .1013 MPa     (6.3082)  Pre-charge</a:t>
            </a:r>
          </a:p>
          <a:p>
            <a:r>
              <a:rPr lang="en-US" dirty="0">
                <a:latin typeface="Cambria Math" panose="02040503050406030204" pitchFamily="18" charset="0"/>
                <a:ea typeface="Cambria Math" panose="02040503050406030204" pitchFamily="18" charset="0"/>
              </a:rPr>
              <a:t>p₂ = 6.8966 + .1013 MPa    (6.9979)  Minimum working pressure</a:t>
            </a:r>
          </a:p>
          <a:p>
            <a:r>
              <a:rPr lang="en-US" dirty="0">
                <a:latin typeface="Cambria Math" panose="02040503050406030204" pitchFamily="18" charset="0"/>
                <a:ea typeface="Cambria Math" panose="02040503050406030204" pitchFamily="18" charset="0"/>
              </a:rPr>
              <a:t>p₃ = 20.6897 + .1013   (20.7913)  Maximum working pressure</a:t>
            </a:r>
            <a:endParaRPr lang="en-US" dirty="0"/>
          </a:p>
          <a:p>
            <a:r>
              <a:rPr lang="en-US" dirty="0"/>
              <a:t>V</a:t>
            </a:r>
            <a:r>
              <a:rPr lang="en-US" dirty="0">
                <a:latin typeface="Cambria Math" panose="02040503050406030204" pitchFamily="18" charset="0"/>
                <a:ea typeface="Cambria Math" panose="02040503050406030204" pitchFamily="18" charset="0"/>
              </a:rPr>
              <a:t>ₗ = 3785.4 cm³</a:t>
            </a:r>
          </a:p>
          <a:p>
            <a:r>
              <a:rPr lang="en-US" dirty="0">
                <a:solidFill>
                  <a:srgbClr val="00B0F0"/>
                </a:solidFill>
                <a:latin typeface="Cambria Math" panose="02040503050406030204" pitchFamily="18" charset="0"/>
                <a:ea typeface="Cambria Math" panose="02040503050406030204" pitchFamily="18" charset="0"/>
              </a:rPr>
              <a:t>pₗ x Vₗ = p₂ x V₂</a:t>
            </a:r>
          </a:p>
          <a:p>
            <a:endParaRPr lang="en-US" dirty="0">
              <a:latin typeface="Cambria Math" panose="02040503050406030204" pitchFamily="18" charset="0"/>
              <a:ea typeface="Cambria Math" panose="02040503050406030204" pitchFamily="18" charset="0"/>
            </a:endParaRPr>
          </a:p>
          <a:p>
            <a:r>
              <a:rPr lang="en-US" dirty="0">
                <a:latin typeface="Cambria Math" panose="02040503050406030204" pitchFamily="18" charset="0"/>
                <a:ea typeface="Cambria Math" panose="02040503050406030204" pitchFamily="18" charset="0"/>
              </a:rPr>
              <a:t>6.3082 x 3785.4 = 6.9979 x V₂     6.3082 x 3785.4 / 6.9979 = V₂</a:t>
            </a:r>
          </a:p>
          <a:p>
            <a:r>
              <a:rPr lang="en-US" dirty="0">
                <a:latin typeface="Cambria Math" panose="02040503050406030204" pitchFamily="18" charset="0"/>
                <a:ea typeface="Cambria Math" panose="02040503050406030204" pitchFamily="18" charset="0"/>
              </a:rPr>
              <a:t>V₂ = 3412.3180 cm³</a:t>
            </a:r>
          </a:p>
          <a:p>
            <a:endParaRPr lang="en-US" dirty="0">
              <a:latin typeface="Cambria Math" panose="02040503050406030204" pitchFamily="18" charset="0"/>
              <a:ea typeface="Cambria Math" panose="02040503050406030204" pitchFamily="18" charset="0"/>
            </a:endParaRPr>
          </a:p>
          <a:p>
            <a:r>
              <a:rPr lang="en-US" dirty="0">
                <a:solidFill>
                  <a:srgbClr val="00B0F0"/>
                </a:solidFill>
                <a:latin typeface="Cambria Math" panose="02040503050406030204" pitchFamily="18" charset="0"/>
                <a:ea typeface="Cambria Math" panose="02040503050406030204" pitchFamily="18" charset="0"/>
              </a:rPr>
              <a:t>p₂ x V₂ = p₃ x V₃</a:t>
            </a:r>
          </a:p>
          <a:p>
            <a:r>
              <a:rPr lang="en-US" dirty="0">
                <a:latin typeface="Cambria Math" panose="02040503050406030204" pitchFamily="18" charset="0"/>
                <a:ea typeface="Cambria Math" panose="02040503050406030204" pitchFamily="18" charset="0"/>
              </a:rPr>
              <a:t> </a:t>
            </a:r>
          </a:p>
          <a:p>
            <a:r>
              <a:rPr lang="en-US" dirty="0">
                <a:latin typeface="Cambria Math" panose="02040503050406030204" pitchFamily="18" charset="0"/>
                <a:ea typeface="Cambria Math" panose="02040503050406030204" pitchFamily="18" charset="0"/>
              </a:rPr>
              <a:t>6.9979 x 3412.3180 = 20.7913 x V₃   (6.9979 x 3412.0180) / 20.791 = V₃</a:t>
            </a:r>
          </a:p>
          <a:p>
            <a:r>
              <a:rPr lang="en-US" dirty="0">
                <a:latin typeface="Cambria Math" panose="02040503050406030204" pitchFamily="18" charset="0"/>
                <a:ea typeface="Cambria Math" panose="02040503050406030204" pitchFamily="18" charset="0"/>
              </a:rPr>
              <a:t>V₃ = 1148.67</a:t>
            </a:r>
          </a:p>
          <a:p>
            <a:endParaRPr lang="en-US" dirty="0">
              <a:latin typeface="Cambria Math" panose="02040503050406030204" pitchFamily="18" charset="0"/>
              <a:ea typeface="Cambria Math" panose="02040503050406030204" pitchFamily="18" charset="0"/>
            </a:endParaRPr>
          </a:p>
          <a:p>
            <a:r>
              <a:rPr lang="en-US" dirty="0">
                <a:solidFill>
                  <a:srgbClr val="00B0F0"/>
                </a:solidFill>
                <a:latin typeface="Cambria Math" panose="02040503050406030204" pitchFamily="18" charset="0"/>
                <a:ea typeface="Cambria Math" panose="02040503050406030204" pitchFamily="18" charset="0"/>
              </a:rPr>
              <a:t>V₂ - V₃ = Volume of Oil</a:t>
            </a:r>
          </a:p>
          <a:p>
            <a:r>
              <a:rPr lang="en-US" dirty="0">
                <a:latin typeface="Cambria Math" panose="02040503050406030204" pitchFamily="18" charset="0"/>
                <a:ea typeface="Cambria Math" panose="02040503050406030204" pitchFamily="18" charset="0"/>
              </a:rPr>
              <a:t>3412.3180 – 1148.67 = </a:t>
            </a:r>
            <a:r>
              <a:rPr lang="en-US" dirty="0">
                <a:solidFill>
                  <a:srgbClr val="FF0000"/>
                </a:solidFill>
                <a:latin typeface="Cambria Math" panose="02040503050406030204" pitchFamily="18" charset="0"/>
                <a:ea typeface="Cambria Math" panose="02040503050406030204" pitchFamily="18" charset="0"/>
              </a:rPr>
              <a:t>2263.65 cm³  </a:t>
            </a:r>
            <a:r>
              <a:rPr lang="en-US" dirty="0">
                <a:latin typeface="Cambria Math" panose="02040503050406030204" pitchFamily="18" charset="0"/>
                <a:ea typeface="Cambria Math" panose="02040503050406030204" pitchFamily="18" charset="0"/>
              </a:rPr>
              <a:t>/ 16.39 = </a:t>
            </a:r>
            <a:r>
              <a:rPr lang="en-US" dirty="0">
                <a:solidFill>
                  <a:srgbClr val="00B050"/>
                </a:solidFill>
                <a:latin typeface="Cambria Math" panose="02040503050406030204" pitchFamily="18" charset="0"/>
                <a:ea typeface="Cambria Math" panose="02040503050406030204" pitchFamily="18" charset="0"/>
              </a:rPr>
              <a:t>(138.11 in³)</a:t>
            </a:r>
          </a:p>
          <a:p>
            <a:endParaRPr lang="en-US" dirty="0"/>
          </a:p>
        </p:txBody>
      </p:sp>
      <p:pic>
        <p:nvPicPr>
          <p:cNvPr id="3" name="Picture 4">
            <a:extLst>
              <a:ext uri="{FF2B5EF4-FFF2-40B4-BE49-F238E27FC236}">
                <a16:creationId xmlns:a16="http://schemas.microsoft.com/office/drawing/2014/main" id="{6229A165-0C4C-F8F0-E7C6-8CDEB43A9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4025" y="5264149"/>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063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A3981-F804-540B-3520-7DF457A19EB0}"/>
              </a:ext>
            </a:extLst>
          </p:cNvPr>
          <p:cNvSpPr txBox="1"/>
          <p:nvPr/>
        </p:nvSpPr>
        <p:spPr>
          <a:xfrm>
            <a:off x="1372056" y="398929"/>
            <a:ext cx="8591760" cy="6524863"/>
          </a:xfrm>
          <a:prstGeom prst="rect">
            <a:avLst/>
          </a:prstGeom>
          <a:noFill/>
        </p:spPr>
        <p:txBody>
          <a:bodyPr wrap="square" rtlCol="0">
            <a:spAutoFit/>
          </a:bodyPr>
          <a:lstStyle/>
          <a:p>
            <a:r>
              <a:rPr lang="en-US" sz="2800" dirty="0"/>
              <a:t>Solving for a Change in Temperature                </a:t>
            </a:r>
            <a:r>
              <a:rPr lang="en-US" dirty="0">
                <a:solidFill>
                  <a:srgbClr val="00B050"/>
                </a:solidFill>
              </a:rPr>
              <a:t>(US Customary)</a:t>
            </a:r>
          </a:p>
          <a:p>
            <a:endParaRPr lang="en-US" u="sng" dirty="0"/>
          </a:p>
          <a:p>
            <a:r>
              <a:rPr lang="en-US" sz="2400" dirty="0"/>
              <a:t>P</a:t>
            </a:r>
            <a:r>
              <a:rPr lang="en-US" sz="2400" dirty="0">
                <a:latin typeface="Cambria Math" panose="02040503050406030204" pitchFamily="18" charset="0"/>
                <a:ea typeface="Cambria Math" panose="02040503050406030204" pitchFamily="18" charset="0"/>
              </a:rPr>
              <a:t>ₗ</a:t>
            </a:r>
            <a:r>
              <a:rPr lang="en-US" sz="2400" dirty="0"/>
              <a:t> x V</a:t>
            </a:r>
            <a:r>
              <a:rPr lang="en-US" sz="2400" dirty="0">
                <a:latin typeface="Cambria Math" panose="02040503050406030204" pitchFamily="18" charset="0"/>
                <a:ea typeface="Cambria Math" panose="02040503050406030204" pitchFamily="18" charset="0"/>
              </a:rPr>
              <a:t>ₗ x T₂ = P₂ x V₂ x Tₗ                                           </a:t>
            </a:r>
          </a:p>
          <a:p>
            <a:r>
              <a:rPr lang="en-US" sz="2400" dirty="0"/>
              <a:t>P</a:t>
            </a:r>
            <a:r>
              <a:rPr lang="en-US" sz="2400" dirty="0">
                <a:latin typeface="Cambria Math" panose="02040503050406030204" pitchFamily="18" charset="0"/>
                <a:ea typeface="Cambria Math" panose="02040503050406030204" pitchFamily="18" charset="0"/>
              </a:rPr>
              <a:t>ₗ = 1000 psi + 14.7  = (1014.7)</a:t>
            </a:r>
          </a:p>
          <a:p>
            <a:r>
              <a:rPr lang="en-US" sz="2400" dirty="0">
                <a:latin typeface="Cambria Math" panose="02040503050406030204" pitchFamily="18" charset="0"/>
                <a:ea typeface="Cambria Math" panose="02040503050406030204" pitchFamily="18" charset="0"/>
              </a:rPr>
              <a:t>P₂ = 3000 psi + 14.7  = (3014.7)</a:t>
            </a:r>
          </a:p>
          <a:p>
            <a:r>
              <a:rPr lang="en-US" sz="2400" dirty="0">
                <a:latin typeface="Cambria Math" panose="02040503050406030204" pitchFamily="18" charset="0"/>
                <a:ea typeface="Cambria Math" panose="02040503050406030204" pitchFamily="18" charset="0"/>
              </a:rPr>
              <a:t>Vₗ = 231 in³</a:t>
            </a:r>
          </a:p>
          <a:p>
            <a:r>
              <a:rPr lang="en-US" sz="2400" dirty="0">
                <a:latin typeface="Cambria Math" panose="02040503050406030204" pitchFamily="18" charset="0"/>
                <a:ea typeface="Cambria Math" panose="02040503050406030204" pitchFamily="18" charset="0"/>
              </a:rPr>
              <a:t>V₂ = 100 in³</a:t>
            </a:r>
          </a:p>
          <a:p>
            <a:r>
              <a:rPr lang="en-US" sz="2400" dirty="0">
                <a:latin typeface="Cambria Math" panose="02040503050406030204" pitchFamily="18" charset="0"/>
                <a:ea typeface="Cambria Math" panose="02040503050406030204" pitchFamily="18" charset="0"/>
              </a:rPr>
              <a:t>Tₗ =  70°F  Initial temperature + 460° (530°Rankine)</a:t>
            </a:r>
          </a:p>
          <a:p>
            <a:r>
              <a:rPr lang="en-US" sz="2400" dirty="0">
                <a:latin typeface="Cambria Math" panose="02040503050406030204" pitchFamily="18" charset="0"/>
                <a:ea typeface="Cambria Math" panose="02040503050406030204" pitchFamily="18" charset="0"/>
              </a:rPr>
              <a:t>T₂ = Final temperature + 460° (Rankine)</a:t>
            </a:r>
          </a:p>
          <a:p>
            <a:r>
              <a:rPr lang="en-US" sz="2400" dirty="0">
                <a:latin typeface="Cambria Math" panose="02040503050406030204" pitchFamily="18" charset="0"/>
                <a:ea typeface="Cambria Math" panose="02040503050406030204" pitchFamily="18" charset="0"/>
              </a:rPr>
              <a:t> </a:t>
            </a:r>
          </a:p>
          <a:p>
            <a:r>
              <a:rPr lang="en-US" sz="2400" dirty="0">
                <a:latin typeface="Cambria Math" panose="02040503050406030204" pitchFamily="18" charset="0"/>
                <a:ea typeface="Cambria Math" panose="02040503050406030204" pitchFamily="18" charset="0"/>
              </a:rPr>
              <a:t>1014.7 x 231 x T₂ = 3014.7 x 100 x 530</a:t>
            </a:r>
          </a:p>
          <a:p>
            <a:r>
              <a:rPr lang="en-US" sz="2400" dirty="0">
                <a:latin typeface="Cambria Math" panose="02040503050406030204" pitchFamily="18" charset="0"/>
                <a:ea typeface="Cambria Math" panose="02040503050406030204" pitchFamily="18" charset="0"/>
              </a:rPr>
              <a:t>T₂ = (</a:t>
            </a:r>
            <a:r>
              <a:rPr lang="en-US" sz="2400" u="sng" dirty="0">
                <a:latin typeface="Cambria Math" panose="02040503050406030204" pitchFamily="18" charset="0"/>
                <a:ea typeface="Cambria Math" panose="02040503050406030204" pitchFamily="18" charset="0"/>
              </a:rPr>
              <a:t>3014.7 x 100 x 530)</a:t>
            </a:r>
          </a:p>
          <a:p>
            <a:r>
              <a:rPr lang="en-US" sz="2400" dirty="0">
                <a:latin typeface="Cambria Math" panose="02040503050406030204" pitchFamily="18" charset="0"/>
                <a:ea typeface="Cambria Math" panose="02040503050406030204" pitchFamily="18" charset="0"/>
              </a:rPr>
              <a:t>               (1014.7 x 231)</a:t>
            </a:r>
          </a:p>
          <a:p>
            <a:r>
              <a:rPr lang="en-US" sz="2400" dirty="0">
                <a:solidFill>
                  <a:srgbClr val="FF0000"/>
                </a:solidFill>
                <a:latin typeface="Cambria Math" panose="02040503050406030204" pitchFamily="18" charset="0"/>
                <a:ea typeface="Cambria Math" panose="02040503050406030204" pitchFamily="18" charset="0"/>
              </a:rPr>
              <a:t>T₂ = 681.66° Rankine – 460 = 221.66°F</a:t>
            </a:r>
          </a:p>
          <a:p>
            <a:endParaRPr lang="en-US" sz="2400" dirty="0"/>
          </a:p>
          <a:p>
            <a:endParaRPr lang="en-US" sz="2400" dirty="0"/>
          </a:p>
          <a:p>
            <a:r>
              <a:rPr lang="en-US" sz="3600" dirty="0"/>
              <a:t>  </a:t>
            </a:r>
          </a:p>
        </p:txBody>
      </p:sp>
      <p:pic>
        <p:nvPicPr>
          <p:cNvPr id="2" name="Picture 4">
            <a:extLst>
              <a:ext uri="{FF2B5EF4-FFF2-40B4-BE49-F238E27FC236}">
                <a16:creationId xmlns:a16="http://schemas.microsoft.com/office/drawing/2014/main" id="{1E89AD32-539A-378B-73B3-DD68F53E0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2965" y="5282827"/>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599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A3981-F804-540B-3520-7DF457A19EB0}"/>
              </a:ext>
            </a:extLst>
          </p:cNvPr>
          <p:cNvSpPr txBox="1"/>
          <p:nvPr/>
        </p:nvSpPr>
        <p:spPr>
          <a:xfrm>
            <a:off x="1800120" y="282388"/>
            <a:ext cx="8591760" cy="6524863"/>
          </a:xfrm>
          <a:prstGeom prst="rect">
            <a:avLst/>
          </a:prstGeom>
          <a:noFill/>
        </p:spPr>
        <p:txBody>
          <a:bodyPr wrap="square" rtlCol="0">
            <a:spAutoFit/>
          </a:bodyPr>
          <a:lstStyle/>
          <a:p>
            <a:r>
              <a:rPr lang="en-US" sz="2800" dirty="0"/>
              <a:t>Solving for a Change in Temperature                    </a:t>
            </a:r>
            <a:r>
              <a:rPr lang="en-US" dirty="0">
                <a:solidFill>
                  <a:srgbClr val="00B050"/>
                </a:solidFill>
                <a:latin typeface="Cambria Math" panose="02040503050406030204" pitchFamily="18" charset="0"/>
                <a:ea typeface="Cambria Math" panose="02040503050406030204" pitchFamily="18" charset="0"/>
              </a:rPr>
              <a:t>(Metric)</a:t>
            </a:r>
            <a:endParaRPr lang="en-US" dirty="0">
              <a:solidFill>
                <a:srgbClr val="00B050"/>
              </a:solidFill>
            </a:endParaRPr>
          </a:p>
          <a:p>
            <a:endParaRPr lang="en-US" dirty="0"/>
          </a:p>
          <a:p>
            <a:r>
              <a:rPr lang="en-US" sz="2400" dirty="0"/>
              <a:t>P</a:t>
            </a:r>
            <a:r>
              <a:rPr lang="en-US" sz="2400" dirty="0">
                <a:latin typeface="Cambria Math" panose="02040503050406030204" pitchFamily="18" charset="0"/>
                <a:ea typeface="Cambria Math" panose="02040503050406030204" pitchFamily="18" charset="0"/>
              </a:rPr>
              <a:t>ₗ</a:t>
            </a:r>
            <a:r>
              <a:rPr lang="en-US" sz="2400" dirty="0"/>
              <a:t> x V</a:t>
            </a:r>
            <a:r>
              <a:rPr lang="en-US" sz="2400" dirty="0">
                <a:latin typeface="Cambria Math" panose="02040503050406030204" pitchFamily="18" charset="0"/>
                <a:ea typeface="Cambria Math" panose="02040503050406030204" pitchFamily="18" charset="0"/>
              </a:rPr>
              <a:t>ₗ x T₂ = P₂ x V₂ x Tₗ                                                                             </a:t>
            </a:r>
            <a:r>
              <a:rPr lang="en-US" sz="2400" dirty="0"/>
              <a:t>P</a:t>
            </a:r>
            <a:r>
              <a:rPr lang="en-US" sz="2400" dirty="0">
                <a:latin typeface="Cambria Math" panose="02040503050406030204" pitchFamily="18" charset="0"/>
                <a:ea typeface="Cambria Math" panose="02040503050406030204" pitchFamily="18" charset="0"/>
              </a:rPr>
              <a:t>ₗ = 6.8966 MPa + .1013 = (6.9979}</a:t>
            </a:r>
          </a:p>
          <a:p>
            <a:r>
              <a:rPr lang="en-US" sz="2400" dirty="0">
                <a:latin typeface="Cambria Math" panose="02040503050406030204" pitchFamily="18" charset="0"/>
                <a:ea typeface="Cambria Math" panose="02040503050406030204" pitchFamily="18" charset="0"/>
              </a:rPr>
              <a:t>P₂ = 20.6897 MPa + .1013 = (20.7910)</a:t>
            </a:r>
          </a:p>
          <a:p>
            <a:r>
              <a:rPr lang="en-US" sz="2400" dirty="0">
                <a:latin typeface="Cambria Math" panose="02040503050406030204" pitchFamily="18" charset="0"/>
                <a:ea typeface="Cambria Math" panose="02040503050406030204" pitchFamily="18" charset="0"/>
              </a:rPr>
              <a:t>Vₗ = 3785.4 cm³</a:t>
            </a:r>
          </a:p>
          <a:p>
            <a:r>
              <a:rPr lang="en-US" sz="2400" dirty="0">
                <a:latin typeface="Cambria Math" panose="02040503050406030204" pitchFamily="18" charset="0"/>
                <a:ea typeface="Cambria Math" panose="02040503050406030204" pitchFamily="18" charset="0"/>
              </a:rPr>
              <a:t>V₂ = 1637 cm³</a:t>
            </a:r>
          </a:p>
          <a:p>
            <a:r>
              <a:rPr lang="en-US" sz="2400" dirty="0">
                <a:latin typeface="Cambria Math" panose="02040503050406030204" pitchFamily="18" charset="0"/>
                <a:ea typeface="Cambria Math" panose="02040503050406030204" pitchFamily="18" charset="0"/>
              </a:rPr>
              <a:t>Tₗ =  21°C  Initial temperature + 273 = (294 Kelvin)</a:t>
            </a:r>
          </a:p>
          <a:p>
            <a:r>
              <a:rPr lang="en-US" sz="2400" dirty="0">
                <a:latin typeface="Cambria Math" panose="02040503050406030204" pitchFamily="18" charset="0"/>
                <a:ea typeface="Cambria Math" panose="02040503050406030204" pitchFamily="18" charset="0"/>
              </a:rPr>
              <a:t>T₂ = Final temperature + 273 (Kelvin)</a:t>
            </a:r>
          </a:p>
          <a:p>
            <a:r>
              <a:rPr lang="en-US" sz="2400" dirty="0">
                <a:latin typeface="Cambria Math" panose="02040503050406030204" pitchFamily="18" charset="0"/>
                <a:ea typeface="Cambria Math" panose="02040503050406030204" pitchFamily="18" charset="0"/>
              </a:rPr>
              <a:t> </a:t>
            </a:r>
          </a:p>
          <a:p>
            <a:r>
              <a:rPr lang="en-US" sz="2400" dirty="0">
                <a:latin typeface="Cambria Math" panose="02040503050406030204" pitchFamily="18" charset="0"/>
                <a:ea typeface="Cambria Math" panose="02040503050406030204" pitchFamily="18" charset="0"/>
              </a:rPr>
              <a:t>6.8966 x 3785.4 x T₂ = 20.7910 x 1637 x 294</a:t>
            </a:r>
          </a:p>
          <a:p>
            <a:r>
              <a:rPr lang="en-US" sz="2400" dirty="0">
                <a:latin typeface="Cambria Math" panose="02040503050406030204" pitchFamily="18" charset="0"/>
                <a:ea typeface="Cambria Math" panose="02040503050406030204" pitchFamily="18" charset="0"/>
              </a:rPr>
              <a:t>T₂ = </a:t>
            </a:r>
            <a:r>
              <a:rPr lang="en-US" sz="2400" u="sng" dirty="0">
                <a:latin typeface="Cambria Math" panose="02040503050406030204" pitchFamily="18" charset="0"/>
                <a:ea typeface="Cambria Math" panose="02040503050406030204" pitchFamily="18" charset="0"/>
              </a:rPr>
              <a:t>20.7910 x 1637 x 294</a:t>
            </a:r>
          </a:p>
          <a:p>
            <a:r>
              <a:rPr lang="en-US" sz="2400" dirty="0">
                <a:latin typeface="Cambria Math" panose="02040503050406030204" pitchFamily="18" charset="0"/>
                <a:ea typeface="Cambria Math" panose="02040503050406030204" pitchFamily="18" charset="0"/>
              </a:rPr>
              <a:t>             6.9979 x 3785.4</a:t>
            </a:r>
          </a:p>
          <a:p>
            <a:r>
              <a:rPr lang="en-US" sz="2400" dirty="0">
                <a:latin typeface="Cambria Math" panose="02040503050406030204" pitchFamily="18" charset="0"/>
                <a:ea typeface="Cambria Math" panose="02040503050406030204" pitchFamily="18" charset="0"/>
              </a:rPr>
              <a:t>T₂ = 377.74° Kelvin – 273° = </a:t>
            </a:r>
            <a:r>
              <a:rPr lang="en-US" sz="2400" dirty="0">
                <a:solidFill>
                  <a:srgbClr val="FF0000"/>
                </a:solidFill>
                <a:latin typeface="Cambria Math" panose="02040503050406030204" pitchFamily="18" charset="0"/>
                <a:ea typeface="Cambria Math" panose="02040503050406030204" pitchFamily="18" charset="0"/>
              </a:rPr>
              <a:t>104.739°C</a:t>
            </a:r>
          </a:p>
          <a:p>
            <a:r>
              <a:rPr lang="en-US" sz="2400" dirty="0"/>
              <a:t>104.739 x 1.8 +32 = </a:t>
            </a:r>
            <a:r>
              <a:rPr lang="en-US" sz="2400" dirty="0">
                <a:solidFill>
                  <a:srgbClr val="00B050"/>
                </a:solidFill>
              </a:rPr>
              <a:t>(220.5°F)</a:t>
            </a:r>
          </a:p>
          <a:p>
            <a:endParaRPr lang="en-US" sz="2400" dirty="0"/>
          </a:p>
          <a:p>
            <a:endParaRPr lang="en-US" sz="3600" dirty="0"/>
          </a:p>
        </p:txBody>
      </p:sp>
      <p:pic>
        <p:nvPicPr>
          <p:cNvPr id="2" name="Picture 4">
            <a:extLst>
              <a:ext uri="{FF2B5EF4-FFF2-40B4-BE49-F238E27FC236}">
                <a16:creationId xmlns:a16="http://schemas.microsoft.com/office/drawing/2014/main" id="{4D4C4187-FA5A-B875-0EF5-3F9D3A923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5718" y="5354544"/>
            <a:ext cx="2057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3340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4613</TotalTime>
  <Words>1536</Words>
  <Application>Microsoft Office PowerPoint</Application>
  <PresentationFormat>Widescreen</PresentationFormat>
  <Paragraphs>174</Paragraphs>
  <Slides>24</Slides>
  <Notes>1</Notes>
  <HiddenSlides>0</HiddenSlides>
  <MMClips>1</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6" baseType="lpstr">
      <vt:lpstr>Arial</vt:lpstr>
      <vt:lpstr>Calibri</vt:lpstr>
      <vt:lpstr>Calibri Light</vt:lpstr>
      <vt:lpstr>Cambria Math</vt:lpstr>
      <vt:lpstr>Franklin Gothic Book</vt:lpstr>
      <vt:lpstr>Franklin Gothic Demi</vt:lpstr>
      <vt:lpstr>Franklin Gothic Medium</vt:lpstr>
      <vt:lpstr>Perpetua</vt:lpstr>
      <vt:lpstr>Wingdings 2</vt:lpstr>
      <vt:lpstr>Office Theme</vt:lpstr>
      <vt:lpstr>Equity</vt:lpstr>
      <vt:lpstr>AutoCAD Drawing</vt:lpstr>
      <vt:lpstr>How to Size an Accumulator</vt:lpstr>
      <vt:lpstr>    1.  Conversion for Metric 2.  Basic calculations for pressure and volume when using all of the oil 3.  Basic calculations when using part of the accumulator volume                                                                 4.  Sizing an accumulator for a change in temperature 5.  Sizing an accumulator with a isothermal condition 6.  Sizing an accumulator with a adiabatic condition 7.  Setting a pre-charge pressure 8.  Charging accumulator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Suggestion:  When pre-charging an accumulator, start with a pre-charge pressure of 90% of your minimum working pressure.  This will give you the maximum amount of useable oil.</vt:lpstr>
      <vt:lpstr>                          HAD ENOUGH?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8</cp:revision>
  <dcterms:created xsi:type="dcterms:W3CDTF">2023-03-16T15:04:18Z</dcterms:created>
  <dcterms:modified xsi:type="dcterms:W3CDTF">2023-11-02T18:16:12Z</dcterms:modified>
</cp:coreProperties>
</file>