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8" r:id="rId3"/>
    <p:sldId id="304" r:id="rId4"/>
    <p:sldId id="299" r:id="rId5"/>
    <p:sldId id="305" r:id="rId6"/>
    <p:sldId id="300" r:id="rId7"/>
    <p:sldId id="296" r:id="rId8"/>
    <p:sldId id="292" r:id="rId9"/>
    <p:sldId id="302" r:id="rId10"/>
    <p:sldId id="301" r:id="rId11"/>
    <p:sldId id="270" r:id="rId12"/>
    <p:sldId id="269" r:id="rId13"/>
    <p:sldId id="266" r:id="rId14"/>
    <p:sldId id="294" r:id="rId15"/>
    <p:sldId id="271" r:id="rId16"/>
    <p:sldId id="272" r:id="rId17"/>
    <p:sldId id="307" r:id="rId18"/>
    <p:sldId id="293" r:id="rId19"/>
    <p:sldId id="274" r:id="rId20"/>
    <p:sldId id="275" r:id="rId21"/>
    <p:sldId id="276" r:id="rId22"/>
    <p:sldId id="277" r:id="rId23"/>
    <p:sldId id="281" r:id="rId24"/>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74" autoAdjust="0"/>
  </p:normalViewPr>
  <p:slideViewPr>
    <p:cSldViewPr>
      <p:cViewPr varScale="1">
        <p:scale>
          <a:sx n="105" d="100"/>
          <a:sy n="105" d="100"/>
        </p:scale>
        <p:origin x="1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67341" y="8823935"/>
            <a:ext cx="3035088" cy="464502"/>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419085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67341" y="1"/>
            <a:ext cx="3035088" cy="464502"/>
          </a:xfrm>
          <a:prstGeom prst="rect">
            <a:avLst/>
          </a:prstGeom>
        </p:spPr>
        <p:txBody>
          <a:bodyPr vert="horz" lIns="91440" tIns="45720" rIns="91440" bIns="45720" rtlCol="0"/>
          <a:lstStyle>
            <a:lvl1pPr algn="r">
              <a:defRPr sz="1200"/>
            </a:lvl1pPr>
          </a:lstStyle>
          <a:p>
            <a:fld id="{68585FFD-A595-4D41-95E0-E682F2D3675B}" type="datetimeFigureOut">
              <a:rPr lang="en-US" smtClean="0"/>
              <a:pPr/>
              <a:t>12/7/2024</a:t>
            </a:fld>
            <a:endParaRPr lang="en-CA"/>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0405" y="4412774"/>
            <a:ext cx="5603240" cy="4180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5"/>
            <a:ext cx="3035088" cy="464502"/>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2352293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DA4946C-A324-4F0F-B3B4-188237720024}"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00489E-6498-4269-98AB-247870FCDC3F}"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E579C79-5847-4207-B3D0-D2F54F497A42}"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F211B6-3DAF-4E88-9A4F-99B947303BA5}"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77555-A24A-44FA-A4B0-29DF69B39C3B}"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32C78A-DC6D-48F5-8A8C-B0C8D585EC2E}"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30C8CBC-C9B4-4E9C-A458-15ADF2A3DDAD}" type="datetime1">
              <a:rPr lang="en-US" smtClean="0"/>
              <a:t>12/7/2024</a:t>
            </a:fld>
            <a:endParaRPr lang="en-CA"/>
          </a:p>
        </p:txBody>
      </p:sp>
      <p:sp>
        <p:nvSpPr>
          <p:cNvPr id="8" name="Footer Placeholder 7"/>
          <p:cNvSpPr>
            <a:spLocks noGrp="1"/>
          </p:cNvSpPr>
          <p:nvPr>
            <p:ph type="ftr" sz="quarter" idx="11"/>
          </p:nvPr>
        </p:nvSpPr>
        <p:spPr/>
        <p:txBody>
          <a:bodyPr/>
          <a:lstStyle/>
          <a:p>
            <a:r>
              <a:rPr lang="en-US"/>
              <a:t>5.29.24 JF</a:t>
            </a:r>
            <a:endParaRPr lang="en-CA"/>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A771140-FB63-46C6-9165-541ED21204A0}" type="datetime1">
              <a:rPr lang="en-US" smtClean="0"/>
              <a:t>12/7/2024</a:t>
            </a:fld>
            <a:endParaRPr lang="en-CA"/>
          </a:p>
        </p:txBody>
      </p:sp>
      <p:sp>
        <p:nvSpPr>
          <p:cNvPr id="4" name="Footer Placeholder 3"/>
          <p:cNvSpPr>
            <a:spLocks noGrp="1"/>
          </p:cNvSpPr>
          <p:nvPr>
            <p:ph type="ftr" sz="quarter" idx="11"/>
          </p:nvPr>
        </p:nvSpPr>
        <p:spPr/>
        <p:txBody>
          <a:bodyPr/>
          <a:lstStyle/>
          <a:p>
            <a:r>
              <a:rPr lang="en-US"/>
              <a:t>5.29.24 JF</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C0F95-BDBF-49B0-9DB1-1210393D06EB}" type="datetime1">
              <a:rPr lang="en-US" smtClean="0"/>
              <a:t>12/7/2024</a:t>
            </a:fld>
            <a:endParaRPr lang="en-CA"/>
          </a:p>
        </p:txBody>
      </p:sp>
      <p:sp>
        <p:nvSpPr>
          <p:cNvPr id="3" name="Footer Placeholder 2"/>
          <p:cNvSpPr>
            <a:spLocks noGrp="1"/>
          </p:cNvSpPr>
          <p:nvPr>
            <p:ph type="ftr" sz="quarter" idx="11"/>
          </p:nvPr>
        </p:nvSpPr>
        <p:spPr/>
        <p:txBody>
          <a:bodyPr/>
          <a:lstStyle/>
          <a:p>
            <a:r>
              <a:rPr lang="en-US"/>
              <a:t>5.29.24 JF</a:t>
            </a:r>
            <a:endParaRPr lang="en-CA"/>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DA0A9-73A1-4927-9CC3-3A494DB1FD89}"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B36DD3-93FA-4772-85E0-405A583B934F}"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E02B-256A-4A4A-911D-85FC7B0980E6}" type="datetime1">
              <a:rPr lang="en-US" smtClean="0"/>
              <a:t>12/7/2024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5.29.24 JF</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772400" cy="928693"/>
          </a:xfrm>
        </p:spPr>
        <p:txBody>
          <a:bodyPr>
            <a:normAutofit/>
          </a:bodyPr>
          <a:lstStyle/>
          <a:p>
            <a:r>
              <a:rPr lang="en-US" sz="3600" dirty="0">
                <a:latin typeface="Book Antiqua" pitchFamily="18" charset="0"/>
              </a:rPr>
              <a:t>Lifter </a:t>
            </a:r>
            <a:endParaRPr lang="en-CA" sz="3600" dirty="0">
              <a:latin typeface="Book Antiqua" pitchFamily="18" charset="0"/>
            </a:endParaRPr>
          </a:p>
        </p:txBody>
      </p:sp>
      <p:sp>
        <p:nvSpPr>
          <p:cNvPr id="3" name="Subtitle 2"/>
          <p:cNvSpPr>
            <a:spLocks noGrp="1"/>
          </p:cNvSpPr>
          <p:nvPr>
            <p:ph type="subTitle" idx="1"/>
          </p:nvPr>
        </p:nvSpPr>
        <p:spPr>
          <a:xfrm>
            <a:off x="1285852" y="1357298"/>
            <a:ext cx="6400800" cy="714380"/>
          </a:xfrm>
        </p:spPr>
        <p:txBody>
          <a:bodyPr>
            <a:normAutofit/>
          </a:bodyPr>
          <a:lstStyle/>
          <a:p>
            <a:r>
              <a:rPr lang="en-US" sz="2800" dirty="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1E278D62-B8FD-4CDD-90FD-E7DF0B0F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990" y="1913780"/>
            <a:ext cx="3806523" cy="4435987"/>
          </a:xfrm>
          <a:prstGeom prst="rect">
            <a:avLst/>
          </a:prstGeom>
        </p:spPr>
      </p:pic>
      <p:sp>
        <p:nvSpPr>
          <p:cNvPr id="4" name="Slide Number Placeholder 3">
            <a:extLst>
              <a:ext uri="{FF2B5EF4-FFF2-40B4-BE49-F238E27FC236}">
                <a16:creationId xmlns:a16="http://schemas.microsoft.com/office/drawing/2014/main" id="{26D9FCF4-B3F0-1B63-B59D-C2A6101EB94F}"/>
              </a:ext>
            </a:extLst>
          </p:cNvPr>
          <p:cNvSpPr>
            <a:spLocks noGrp="1"/>
          </p:cNvSpPr>
          <p:nvPr>
            <p:ph type="sldNum" sz="quarter" idx="12"/>
          </p:nvPr>
        </p:nvSpPr>
        <p:spPr/>
        <p:txBody>
          <a:bodyPr/>
          <a:lstStyle/>
          <a:p>
            <a:fld id="{68FDB751-C1B4-42BB-9042-8FBA94899ADD}" type="slidenum">
              <a:rPr lang="en-CA" smtClean="0"/>
              <a:pPr/>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solidFill>
                  <a:prstClr val="black"/>
                </a:solidFill>
                <a:latin typeface="Times New Roman" panose="02020603050405020304" pitchFamily="18" charset="0"/>
                <a:cs typeface="Times New Roman" panose="02020603050405020304" pitchFamily="18" charset="0"/>
              </a:rPr>
              <a:t>Glue an axle holder onto the outside of each upright so that the centre of the hole is 1 ½”-38mm from the top of the upright and the hole points towards the cube.  Once horizontal and perpendicular to the uprights glue two more axle holders on the inside</a:t>
            </a:r>
            <a:endParaRPr lang="en-CA" sz="1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1709091B-F4FC-4723-82F7-B7742989B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72817"/>
            <a:ext cx="3576069" cy="4525963"/>
          </a:xfrm>
        </p:spPr>
      </p:pic>
      <p:pic>
        <p:nvPicPr>
          <p:cNvPr id="9" name="Picture 8">
            <a:extLst>
              <a:ext uri="{FF2B5EF4-FFF2-40B4-BE49-F238E27FC236}">
                <a16:creationId xmlns:a16="http://schemas.microsoft.com/office/drawing/2014/main" id="{C93DC3DF-B5AB-4D6A-9F25-01589569C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303" y="1472816"/>
            <a:ext cx="3411129" cy="4525964"/>
          </a:xfrm>
          <a:prstGeom prst="rect">
            <a:avLst/>
          </a:prstGeom>
        </p:spPr>
      </p:pic>
      <p:sp>
        <p:nvSpPr>
          <p:cNvPr id="3" name="Slide Number Placeholder 2">
            <a:extLst>
              <a:ext uri="{FF2B5EF4-FFF2-40B4-BE49-F238E27FC236}">
                <a16:creationId xmlns:a16="http://schemas.microsoft.com/office/drawing/2014/main" id="{37E12B4A-487E-5A21-DFD1-C1967DF979B1}"/>
              </a:ext>
            </a:extLst>
          </p:cNvPr>
          <p:cNvSpPr>
            <a:spLocks noGrp="1"/>
          </p:cNvSpPr>
          <p:nvPr>
            <p:ph type="sldNum" sz="quarter" idx="12"/>
          </p:nvPr>
        </p:nvSpPr>
        <p:spPr/>
        <p:txBody>
          <a:bodyPr/>
          <a:lstStyle/>
          <a:p>
            <a:fld id="{68FDB751-C1B4-42BB-9042-8FBA94899ADD}" type="slidenum">
              <a:rPr lang="en-CA" smtClean="0"/>
              <a:pPr/>
              <a:t>10</a:t>
            </a:fld>
            <a:endParaRPr lang="en-CA"/>
          </a:p>
        </p:txBody>
      </p:sp>
    </p:spTree>
    <p:extLst>
      <p:ext uri="{BB962C8B-B14F-4D97-AF65-F5344CB8AC3E}">
        <p14:creationId xmlns:p14="http://schemas.microsoft.com/office/powerpoint/2010/main" val="38823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891146"/>
          </a:xfrm>
        </p:spPr>
        <p:txBody>
          <a:bodyPr anchor="t">
            <a:normAutofit/>
          </a:bodyPr>
          <a:lstStyle/>
          <a:p>
            <a:pPr lvl="0"/>
            <a:r>
              <a:rPr lang="en-CA" sz="1800" dirty="0">
                <a:latin typeface="Times New Roman" panose="02020603050405020304" pitchFamily="18" charset="0"/>
                <a:cs typeface="Times New Roman" panose="02020603050405020304" pitchFamily="18" charset="0"/>
              </a:rPr>
              <a:t>Once everything is dry, test in the structure using a 5” - 127mm axle and ensure smooth rotations. In the meantime, see where the small platform is in the pic below.</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084B4FA9-8B31-4334-8B94-D0C6E58E7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560" y="1439826"/>
            <a:ext cx="4650009" cy="4686337"/>
          </a:xfrm>
        </p:spPr>
      </p:pic>
      <p:sp>
        <p:nvSpPr>
          <p:cNvPr id="3" name="Slide Number Placeholder 2">
            <a:extLst>
              <a:ext uri="{FF2B5EF4-FFF2-40B4-BE49-F238E27FC236}">
                <a16:creationId xmlns:a16="http://schemas.microsoft.com/office/drawing/2014/main" id="{2AF9347F-02FE-06DC-4328-29CC88884481}"/>
              </a:ext>
            </a:extLst>
          </p:cNvPr>
          <p:cNvSpPr>
            <a:spLocks noGrp="1"/>
          </p:cNvSpPr>
          <p:nvPr>
            <p:ph type="sldNum" sz="quarter" idx="12"/>
          </p:nvPr>
        </p:nvSpPr>
        <p:spPr/>
        <p:txBody>
          <a:bodyPr/>
          <a:lstStyle/>
          <a:p>
            <a:fld id="{68FDB751-C1B4-42BB-9042-8FBA94899ADD}" type="slidenum">
              <a:rPr lang="en-CA" smtClean="0"/>
              <a:pPr/>
              <a:t>11</a:t>
            </a:fld>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01346"/>
            <a:ext cx="8229600" cy="855446"/>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Glue together three 1” – 25mm pieces using glue between the pieces. Glue two axle holders to opposite sides and trim. This is the platform that will hold the white syringe holder of the piston-syringe that moves the arm</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3B3A0111-3399-40CA-B49F-876B10FAB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974" y="2035205"/>
            <a:ext cx="3856047" cy="3706438"/>
          </a:xfrm>
        </p:spPr>
      </p:pic>
      <p:pic>
        <p:nvPicPr>
          <p:cNvPr id="9" name="Picture 8">
            <a:extLst>
              <a:ext uri="{FF2B5EF4-FFF2-40B4-BE49-F238E27FC236}">
                <a16:creationId xmlns:a16="http://schemas.microsoft.com/office/drawing/2014/main" id="{A1C41426-A6BA-417E-9BEB-6881D9933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981" y="2035205"/>
            <a:ext cx="3723851" cy="4121449"/>
          </a:xfrm>
          <a:prstGeom prst="rect">
            <a:avLst/>
          </a:prstGeom>
        </p:spPr>
      </p:pic>
      <p:sp>
        <p:nvSpPr>
          <p:cNvPr id="3" name="Slide Number Placeholder 2">
            <a:extLst>
              <a:ext uri="{FF2B5EF4-FFF2-40B4-BE49-F238E27FC236}">
                <a16:creationId xmlns:a16="http://schemas.microsoft.com/office/drawing/2014/main" id="{BF249783-F0B3-C13E-3E57-F37B43865A5D}"/>
              </a:ext>
            </a:extLst>
          </p:cNvPr>
          <p:cNvSpPr>
            <a:spLocks noGrp="1"/>
          </p:cNvSpPr>
          <p:nvPr>
            <p:ph type="sldNum" sz="quarter" idx="12"/>
          </p:nvPr>
        </p:nvSpPr>
        <p:spPr/>
        <p:txBody>
          <a:bodyPr/>
          <a:lstStyle/>
          <a:p>
            <a:fld id="{68FDB751-C1B4-42BB-9042-8FBA94899ADD}" type="slidenum">
              <a:rPr lang="en-CA" smtClean="0"/>
              <a:pPr/>
              <a:t>12</a:t>
            </a:fld>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chor="t">
            <a:normAutofit/>
          </a:bodyPr>
          <a:lstStyle/>
          <a:p>
            <a:pPr lvl="0"/>
            <a:r>
              <a:rPr lang="en-CA" sz="1800" dirty="0">
                <a:latin typeface="Times New Roman" panose="02020603050405020304" pitchFamily="18" charset="0"/>
                <a:cs typeface="Times New Roman" panose="02020603050405020304" pitchFamily="18" charset="0"/>
              </a:rPr>
              <a:t>Make the arm by connecting two 8”  - 203mm pieces and two 1 ½” – 38mm pieces. Use 8 corner gussets – four on each side.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2FA66510-1DAE-454D-9F99-490ADFBCA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295" y="1628800"/>
            <a:ext cx="6751410" cy="4351495"/>
          </a:xfrm>
        </p:spPr>
      </p:pic>
      <p:sp>
        <p:nvSpPr>
          <p:cNvPr id="3" name="Slide Number Placeholder 2">
            <a:extLst>
              <a:ext uri="{FF2B5EF4-FFF2-40B4-BE49-F238E27FC236}">
                <a16:creationId xmlns:a16="http://schemas.microsoft.com/office/drawing/2014/main" id="{8A91A807-B708-6404-D787-AD776D291028}"/>
              </a:ext>
            </a:extLst>
          </p:cNvPr>
          <p:cNvSpPr>
            <a:spLocks noGrp="1"/>
          </p:cNvSpPr>
          <p:nvPr>
            <p:ph type="sldNum" sz="quarter" idx="12"/>
          </p:nvPr>
        </p:nvSpPr>
        <p:spPr/>
        <p:txBody>
          <a:bodyPr/>
          <a:lstStyle/>
          <a:p>
            <a:fld id="{68FDB751-C1B4-42BB-9042-8FBA94899ADD}" type="slidenum">
              <a:rPr lang="en-CA" smtClean="0"/>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242398"/>
          </a:xfrm>
        </p:spPr>
        <p:txBody>
          <a:bodyPr anchor="t">
            <a:normAutofit fontScale="90000"/>
          </a:bodyPr>
          <a:lstStyle/>
          <a:p>
            <a:pPr lvl="0"/>
            <a:r>
              <a:rPr lang="en-CA" sz="2000" dirty="0">
                <a:latin typeface="Book Antiqua" pitchFamily="18" charset="0"/>
              </a:rPr>
              <a:t>On the frame glue an axle holder in place so that its smallest angle touches the corner of the frame. Use a 5” – 127mm axle to align and glue another axle holder on the outside of the opposite side. Test that the axle sits across the frame parallel to the shortest end</a:t>
            </a:r>
            <a:br>
              <a:rPr lang="en-CA" sz="1600" dirty="0"/>
            </a:br>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3BEE489E-D9DD-4BFE-894E-D307B65CB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78" y="3182603"/>
            <a:ext cx="6732240" cy="2734973"/>
          </a:xfrm>
          <a:prstGeom prst="rect">
            <a:avLst/>
          </a:prstGeom>
        </p:spPr>
      </p:pic>
      <p:pic>
        <p:nvPicPr>
          <p:cNvPr id="6" name="Picture 5">
            <a:extLst>
              <a:ext uri="{FF2B5EF4-FFF2-40B4-BE49-F238E27FC236}">
                <a16:creationId xmlns:a16="http://schemas.microsoft.com/office/drawing/2014/main" id="{FADE6D19-8808-4580-82FD-2A9392A3059F}"/>
              </a:ext>
            </a:extLst>
          </p:cNvPr>
          <p:cNvPicPr>
            <a:picLocks noChangeAspect="1"/>
          </p:cNvPicPr>
          <p:nvPr/>
        </p:nvPicPr>
        <p:blipFill>
          <a:blip r:embed="rId3"/>
          <a:stretch>
            <a:fillRect/>
          </a:stretch>
        </p:blipFill>
        <p:spPr>
          <a:xfrm>
            <a:off x="2223430" y="1922572"/>
            <a:ext cx="4697136" cy="1242398"/>
          </a:xfrm>
          <a:prstGeom prst="rect">
            <a:avLst/>
          </a:prstGeom>
        </p:spPr>
      </p:pic>
      <p:sp>
        <p:nvSpPr>
          <p:cNvPr id="3" name="Slide Number Placeholder 2">
            <a:extLst>
              <a:ext uri="{FF2B5EF4-FFF2-40B4-BE49-F238E27FC236}">
                <a16:creationId xmlns:a16="http://schemas.microsoft.com/office/drawing/2014/main" id="{F2599B5A-DDC9-1605-9D6C-76240BFA5D41}"/>
              </a:ext>
            </a:extLst>
          </p:cNvPr>
          <p:cNvSpPr>
            <a:spLocks noGrp="1"/>
          </p:cNvSpPr>
          <p:nvPr>
            <p:ph type="sldNum" sz="quarter" idx="12"/>
          </p:nvPr>
        </p:nvSpPr>
        <p:spPr/>
        <p:txBody>
          <a:bodyPr/>
          <a:lstStyle/>
          <a:p>
            <a:fld id="{68FDB751-C1B4-42BB-9042-8FBA94899ADD}" type="slidenum">
              <a:rPr lang="en-CA" smtClean="0"/>
              <a:pPr/>
              <a:t>14</a:t>
            </a:fld>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428760"/>
          </a:xfrm>
        </p:spPr>
        <p:txBody>
          <a:bodyPr anchor="t">
            <a:normAutofit fontScale="90000"/>
          </a:bodyPr>
          <a:lstStyle/>
          <a:p>
            <a:r>
              <a:rPr lang="en-CA" sz="1800" dirty="0">
                <a:latin typeface="Times New Roman" panose="02020603050405020304" pitchFamily="18" charset="0"/>
                <a:cs typeface="Times New Roman" panose="02020603050405020304" pitchFamily="18" charset="0"/>
              </a:rPr>
              <a:t>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D5ABFF34-D90A-4C20-8280-237964649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700" y="1844588"/>
            <a:ext cx="5704599" cy="4525963"/>
          </a:xfrm>
        </p:spPr>
      </p:pic>
      <p:sp>
        <p:nvSpPr>
          <p:cNvPr id="3" name="Slide Number Placeholder 2">
            <a:extLst>
              <a:ext uri="{FF2B5EF4-FFF2-40B4-BE49-F238E27FC236}">
                <a16:creationId xmlns:a16="http://schemas.microsoft.com/office/drawing/2014/main" id="{37AA4464-5DFB-9CC7-E29E-6C87168BBFB9}"/>
              </a:ext>
            </a:extLst>
          </p:cNvPr>
          <p:cNvSpPr>
            <a:spLocks noGrp="1"/>
          </p:cNvSpPr>
          <p:nvPr>
            <p:ph type="sldNum" sz="quarter" idx="12"/>
          </p:nvPr>
        </p:nvSpPr>
        <p:spPr/>
        <p:txBody>
          <a:bodyPr/>
          <a:lstStyle/>
          <a:p>
            <a:fld id="{68FDB751-C1B4-42BB-9042-8FBA94899ADD}" type="slidenum">
              <a:rPr lang="en-CA" smtClean="0"/>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54098"/>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10" name="Content Placeholder 9">
            <a:extLst>
              <a:ext uri="{FF2B5EF4-FFF2-40B4-BE49-F238E27FC236}">
                <a16:creationId xmlns:a16="http://schemas.microsoft.com/office/drawing/2014/main" id="{9E5C7AF2-79BB-40E7-B646-1528E445ED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390" y="1600200"/>
            <a:ext cx="6171219" cy="4525963"/>
          </a:xfrm>
        </p:spPr>
      </p:pic>
      <p:sp>
        <p:nvSpPr>
          <p:cNvPr id="3" name="Slide Number Placeholder 2">
            <a:extLst>
              <a:ext uri="{FF2B5EF4-FFF2-40B4-BE49-F238E27FC236}">
                <a16:creationId xmlns:a16="http://schemas.microsoft.com/office/drawing/2014/main" id="{811F2C1F-5C72-4AC7-711E-9764ECC16FA5}"/>
              </a:ext>
            </a:extLst>
          </p:cNvPr>
          <p:cNvSpPr>
            <a:spLocks noGrp="1"/>
          </p:cNvSpPr>
          <p:nvPr>
            <p:ph type="sldNum" sz="quarter" idx="12"/>
          </p:nvPr>
        </p:nvSpPr>
        <p:spPr/>
        <p:txBody>
          <a:bodyPr/>
          <a:lstStyle/>
          <a:p>
            <a:fld id="{68FDB751-C1B4-42BB-9042-8FBA94899ADD}" type="slidenum">
              <a:rPr lang="en-CA" smtClean="0"/>
              <a:pPr/>
              <a:t>16</a:t>
            </a:fld>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7CBC-B64D-454A-B389-193A24E49684}"/>
              </a:ext>
            </a:extLst>
          </p:cNvPr>
          <p:cNvSpPr>
            <a:spLocks noGrp="1"/>
          </p:cNvSpPr>
          <p:nvPr>
            <p:ph type="title"/>
          </p:nvPr>
        </p:nvSpPr>
        <p:spPr>
          <a:xfrm>
            <a:off x="457200" y="476672"/>
            <a:ext cx="8229600" cy="1080120"/>
          </a:xfrm>
        </p:spPr>
        <p:txBody>
          <a:bodyPr>
            <a:normAutofit/>
          </a:bodyPr>
          <a:lstStyle/>
          <a:p>
            <a:r>
              <a:rPr lang="en-CA" sz="1800" dirty="0">
                <a:latin typeface="Book Antiqua" panose="02040602050305030304" pitchFamily="18" charset="0"/>
              </a:rPr>
              <a:t>Strip the backing from the white piston syringe holder and press it firmly onto the platform</a:t>
            </a:r>
            <a:endParaRPr lang="en-US" sz="1800" dirty="0">
              <a:latin typeface="Book Antiqua" panose="02040602050305030304" pitchFamily="18" charset="0"/>
            </a:endParaRPr>
          </a:p>
        </p:txBody>
      </p:sp>
      <p:sp>
        <p:nvSpPr>
          <p:cNvPr id="4" name="Footer Placeholder 3">
            <a:extLst>
              <a:ext uri="{FF2B5EF4-FFF2-40B4-BE49-F238E27FC236}">
                <a16:creationId xmlns:a16="http://schemas.microsoft.com/office/drawing/2014/main" id="{F4CD0245-76B7-4DB0-B737-63F589835F84}"/>
              </a:ext>
            </a:extLst>
          </p:cNvPr>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94BC70E5-3A3A-1424-DDAF-B1355E76AB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1818481"/>
            <a:ext cx="3429000" cy="4089400"/>
          </a:xfrm>
        </p:spPr>
      </p:pic>
      <p:sp>
        <p:nvSpPr>
          <p:cNvPr id="3" name="Slide Number Placeholder 2">
            <a:extLst>
              <a:ext uri="{FF2B5EF4-FFF2-40B4-BE49-F238E27FC236}">
                <a16:creationId xmlns:a16="http://schemas.microsoft.com/office/drawing/2014/main" id="{AA9C6DB7-9370-A46D-7085-D2A52D4D4518}"/>
              </a:ext>
            </a:extLst>
          </p:cNvPr>
          <p:cNvSpPr>
            <a:spLocks noGrp="1"/>
          </p:cNvSpPr>
          <p:nvPr>
            <p:ph type="sldNum" sz="quarter" idx="12"/>
          </p:nvPr>
        </p:nvSpPr>
        <p:spPr/>
        <p:txBody>
          <a:bodyPr/>
          <a:lstStyle/>
          <a:p>
            <a:fld id="{68FDB751-C1B4-42BB-9042-8FBA94899ADD}" type="slidenum">
              <a:rPr lang="en-CA" smtClean="0"/>
              <a:pPr/>
              <a:t>17</a:t>
            </a:fld>
            <a:endParaRPr lang="en-CA"/>
          </a:p>
        </p:txBody>
      </p:sp>
    </p:spTree>
    <p:extLst>
      <p:ext uri="{BB962C8B-B14F-4D97-AF65-F5344CB8AC3E}">
        <p14:creationId xmlns:p14="http://schemas.microsoft.com/office/powerpoint/2010/main" val="210133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chor="t">
            <a:normAutofit/>
          </a:bodyPr>
          <a:lstStyle/>
          <a:p>
            <a:pPr lvl="0"/>
            <a:r>
              <a:rPr lang="en-CA" sz="1800" dirty="0">
                <a:latin typeface="Book Antiqua" pitchFamily="18" charset="0"/>
              </a:rPr>
              <a:t>Place the barrel of the syringe into the clip so that the clip aligns with the 15cc mark or thereabouts. Be careful to orientate the barrel lip as shown</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15993855-660D-4439-B461-75A3F7D165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475" y="1600200"/>
            <a:ext cx="3511050" cy="4525963"/>
          </a:xfrm>
        </p:spPr>
      </p:pic>
      <p:sp>
        <p:nvSpPr>
          <p:cNvPr id="3" name="Slide Number Placeholder 2">
            <a:extLst>
              <a:ext uri="{FF2B5EF4-FFF2-40B4-BE49-F238E27FC236}">
                <a16:creationId xmlns:a16="http://schemas.microsoft.com/office/drawing/2014/main" id="{7F7DE934-BF10-F6AB-B6DC-2416746FAF04}"/>
              </a:ext>
            </a:extLst>
          </p:cNvPr>
          <p:cNvSpPr>
            <a:spLocks noGrp="1"/>
          </p:cNvSpPr>
          <p:nvPr>
            <p:ph type="sldNum" sz="quarter" idx="12"/>
          </p:nvPr>
        </p:nvSpPr>
        <p:spPr/>
        <p:txBody>
          <a:bodyPr/>
          <a:lstStyle/>
          <a:p>
            <a:fld id="{68FDB751-C1B4-42BB-9042-8FBA94899ADD}" type="slidenum">
              <a:rPr lang="en-CA" smtClean="0"/>
              <a:pPr/>
              <a:t>18</a:t>
            </a:fld>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8266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Mount the syringe platform onto the structure so the lip points toward the 8” - 203mm uprights and the barrel is above the axle. Secure with four mini-washers, two securing the syringe platform and two securing the axle ends on the outside of the structure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5852759F-54BA-4F48-B09C-C3580C42F0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
        <p:nvSpPr>
          <p:cNvPr id="3" name="Slide Number Placeholder 2">
            <a:extLst>
              <a:ext uri="{FF2B5EF4-FFF2-40B4-BE49-F238E27FC236}">
                <a16:creationId xmlns:a16="http://schemas.microsoft.com/office/drawing/2014/main" id="{2C3FBA1B-2CED-DEB9-0492-34B64E33B8E3}"/>
              </a:ext>
            </a:extLst>
          </p:cNvPr>
          <p:cNvSpPr>
            <a:spLocks noGrp="1"/>
          </p:cNvSpPr>
          <p:nvPr>
            <p:ph type="sldNum" sz="quarter" idx="12"/>
          </p:nvPr>
        </p:nvSpPr>
        <p:spPr/>
        <p:txBody>
          <a:bodyPr/>
          <a:lstStyle/>
          <a:p>
            <a:fld id="{68FDB751-C1B4-42BB-9042-8FBA94899ADD}" type="slidenum">
              <a:rPr lang="en-CA" smtClean="0"/>
              <a:pPr/>
              <a:t>19</a:t>
            </a:fld>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the Lifter Kit</a:t>
            </a:r>
          </a:p>
        </p:txBody>
      </p:sp>
      <p:sp>
        <p:nvSpPr>
          <p:cNvPr id="3" name="Content Placeholder 2"/>
          <p:cNvSpPr>
            <a:spLocks noGrp="1"/>
          </p:cNvSpPr>
          <p:nvPr>
            <p:ph idx="1"/>
          </p:nvPr>
        </p:nvSpPr>
        <p:spPr>
          <a:xfrm>
            <a:off x="457200" y="1417638"/>
            <a:ext cx="8229600" cy="4708525"/>
          </a:xfrm>
        </p:spPr>
        <p:txBody>
          <a:bodyPr>
            <a:normAutofit/>
          </a:bodyPr>
          <a:lstStyle/>
          <a:p>
            <a:pPr algn="ctr">
              <a:buNone/>
            </a:pPr>
            <a:endParaRPr lang="en-CA" sz="1600" dirty="0">
              <a:latin typeface="Book Antiqua" pitchFamily="18" charset="0"/>
            </a:endParaRPr>
          </a:p>
          <a:p>
            <a:pPr>
              <a:buNone/>
            </a:pPr>
            <a:r>
              <a:rPr lang="en-CA" sz="1800" dirty="0">
                <a:latin typeface="Times New Roman" panose="02020603050405020304" pitchFamily="18" charset="0"/>
                <a:cs typeface="Times New Roman" panose="02020603050405020304" pitchFamily="18" charset="0"/>
              </a:rPr>
              <a:t>Wooden pieces (⅜” cross-section): </a:t>
            </a:r>
          </a:p>
          <a:p>
            <a:pPr>
              <a:buNone/>
            </a:pPr>
            <a:r>
              <a:rPr lang="en-CA" sz="1700" dirty="0">
                <a:latin typeface="Times New Roman" panose="02020603050405020304" pitchFamily="18" charset="0"/>
                <a:cs typeface="Times New Roman" panose="02020603050405020304" pitchFamily="18" charset="0"/>
              </a:rPr>
              <a:t>8 X 3⅝” - 92mm; 6 X 3¼” - 83mm ; 4 X 8” - 203mm;  2 X 1½” - 38mm ; 3 X 1” - 25mm</a:t>
            </a:r>
          </a:p>
          <a:p>
            <a:pPr>
              <a:buNone/>
            </a:pPr>
            <a:r>
              <a:rPr lang="en-CA" sz="1800" dirty="0">
                <a:latin typeface="Times New Roman" panose="02020603050405020304" pitchFamily="18" charset="0"/>
                <a:cs typeface="Times New Roman" panose="02020603050405020304" pitchFamily="18" charset="0"/>
              </a:rPr>
              <a:t>Green corner gussets: 2 cards</a:t>
            </a:r>
          </a:p>
          <a:p>
            <a:pPr>
              <a:buNone/>
            </a:pPr>
            <a:r>
              <a:rPr lang="en-CA" sz="1800" dirty="0">
                <a:latin typeface="Times New Roman" panose="02020603050405020304" pitchFamily="18" charset="0"/>
                <a:cs typeface="Times New Roman" panose="02020603050405020304" pitchFamily="18" charset="0"/>
              </a:rPr>
              <a:t>Syringes, 20cc: 2 (1 has a hole in the plunger)</a:t>
            </a:r>
          </a:p>
          <a:p>
            <a:pPr>
              <a:buNone/>
            </a:pPr>
            <a:r>
              <a:rPr lang="en-CA" sz="1800" dirty="0">
                <a:latin typeface="Times New Roman" panose="02020603050405020304" pitchFamily="18" charset="0"/>
                <a:cs typeface="Times New Roman" panose="02020603050405020304" pitchFamily="18" charset="0"/>
              </a:rPr>
              <a:t>Plastic Tubing: 1 length </a:t>
            </a:r>
          </a:p>
          <a:p>
            <a:pPr>
              <a:buNone/>
            </a:pPr>
            <a:r>
              <a:rPr lang="en-CA" sz="1800" dirty="0">
                <a:latin typeface="Times New Roman" panose="02020603050405020304" pitchFamily="18" charset="0"/>
                <a:cs typeface="Times New Roman" panose="02020603050405020304" pitchFamily="18" charset="0"/>
              </a:rPr>
              <a:t>Wooden dowel, 3/16” - 5mm diam.:</a:t>
            </a:r>
          </a:p>
          <a:p>
            <a:pPr>
              <a:buNone/>
            </a:pPr>
            <a:r>
              <a:rPr lang="en-CA" sz="1800" dirty="0">
                <a:latin typeface="Times New Roman" panose="02020603050405020304" pitchFamily="18" charset="0"/>
                <a:cs typeface="Times New Roman" panose="02020603050405020304" pitchFamily="18" charset="0"/>
              </a:rPr>
              <a:t>2 X 5” - 127mm; 1 X 3” - 76mm</a:t>
            </a:r>
          </a:p>
          <a:p>
            <a:pPr>
              <a:buNone/>
            </a:pPr>
            <a:r>
              <a:rPr lang="en-CA" sz="1800" dirty="0">
                <a:latin typeface="Times New Roman" panose="02020603050405020304" pitchFamily="18" charset="0"/>
                <a:cs typeface="Times New Roman" panose="02020603050405020304" pitchFamily="18" charset="0"/>
              </a:rPr>
              <a:t>Axle Holders: 16</a:t>
            </a:r>
          </a:p>
          <a:p>
            <a:pPr>
              <a:buNone/>
            </a:pPr>
            <a:r>
              <a:rPr lang="en-CA" sz="1800" dirty="0">
                <a:latin typeface="Times New Roman" panose="02020603050405020304" pitchFamily="18" charset="0"/>
                <a:cs typeface="Times New Roman" panose="02020603050405020304" pitchFamily="18" charset="0"/>
              </a:rPr>
              <a:t>Syringe Holder: 1</a:t>
            </a:r>
          </a:p>
          <a:p>
            <a:pPr>
              <a:buNone/>
            </a:pPr>
            <a:r>
              <a:rPr lang="en-CA" sz="1800" dirty="0">
                <a:latin typeface="Times New Roman" panose="02020603050405020304" pitchFamily="18" charset="0"/>
                <a:cs typeface="Times New Roman" panose="02020603050405020304" pitchFamily="18" charset="0"/>
              </a:rPr>
              <a:t>Mini-washers: 8</a:t>
            </a:r>
          </a:p>
          <a:p>
            <a:pPr>
              <a:buNone/>
            </a:pPr>
            <a:r>
              <a:rPr lang="en-CA" sz="1800" dirty="0">
                <a:latin typeface="Times New Roman" panose="02020603050405020304" pitchFamily="18" charset="0"/>
                <a:cs typeface="Times New Roman" panose="02020603050405020304" pitchFamily="18" charset="0"/>
              </a:rPr>
              <a:t>Stirring Sticks: 2</a:t>
            </a:r>
          </a:p>
          <a:p>
            <a:pPr>
              <a:buNone/>
            </a:pPr>
            <a:r>
              <a:rPr lang="en-CA" sz="1800" dirty="0">
                <a:latin typeface="Times New Roman" panose="02020603050405020304" pitchFamily="18" charset="0"/>
                <a:cs typeface="Times New Roman" panose="02020603050405020304"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AA09FC9E-3682-4761-AF08-FDD9FCC8D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852936"/>
            <a:ext cx="3924672" cy="3273227"/>
          </a:xfrm>
          <a:prstGeom prst="rect">
            <a:avLst/>
          </a:prstGeom>
        </p:spPr>
      </p:pic>
      <p:sp>
        <p:nvSpPr>
          <p:cNvPr id="5" name="Slide Number Placeholder 4">
            <a:extLst>
              <a:ext uri="{FF2B5EF4-FFF2-40B4-BE49-F238E27FC236}">
                <a16:creationId xmlns:a16="http://schemas.microsoft.com/office/drawing/2014/main" id="{DF5CAB9B-2A34-1B14-92A8-375772421FF9}"/>
              </a:ext>
            </a:extLst>
          </p:cNvPr>
          <p:cNvSpPr>
            <a:spLocks noGrp="1"/>
          </p:cNvSpPr>
          <p:nvPr>
            <p:ph type="sldNum" sz="quarter" idx="12"/>
          </p:nvPr>
        </p:nvSpPr>
        <p:spPr/>
        <p:txBody>
          <a:bodyPr/>
          <a:lstStyle/>
          <a:p>
            <a:fld id="{68FDB751-C1B4-42BB-9042-8FBA94899ADD}" type="slidenum">
              <a:rPr lang="en-CA" smtClean="0"/>
              <a:pPr/>
              <a:t>2</a:t>
            </a:fld>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9" name="Content Placeholder 8">
            <a:extLst>
              <a:ext uri="{FF2B5EF4-FFF2-40B4-BE49-F238E27FC236}">
                <a16:creationId xmlns:a16="http://schemas.microsoft.com/office/drawing/2014/main" id="{BE7DBCA4-FE61-4C11-8269-0A41EFAF5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1" y="1571604"/>
            <a:ext cx="2895600" cy="4830187"/>
          </a:xfrm>
        </p:spPr>
      </p:pic>
      <p:sp>
        <p:nvSpPr>
          <p:cNvPr id="4" name="TextBox 3">
            <a:extLst>
              <a:ext uri="{FF2B5EF4-FFF2-40B4-BE49-F238E27FC236}">
                <a16:creationId xmlns:a16="http://schemas.microsoft.com/office/drawing/2014/main" id="{AE9892F7-D47D-90A3-2248-54729A48034D}"/>
              </a:ext>
            </a:extLst>
          </p:cNvPr>
          <p:cNvSpPr txBox="1"/>
          <p:nvPr/>
        </p:nvSpPr>
        <p:spPr>
          <a:xfrm>
            <a:off x="5825972" y="2731124"/>
            <a:ext cx="2808312" cy="369332"/>
          </a:xfrm>
          <a:prstGeom prst="rect">
            <a:avLst/>
          </a:prstGeom>
          <a:noFill/>
        </p:spPr>
        <p:txBody>
          <a:bodyPr wrap="square" rtlCol="0">
            <a:spAutoFit/>
          </a:bodyPr>
          <a:lstStyle/>
          <a:p>
            <a:r>
              <a:rPr lang="en-CA" sz="1800" dirty="0">
                <a:latin typeface="Times New Roman" panose="02020603050405020304" pitchFamily="18" charset="0"/>
                <a:cs typeface="Times New Roman" panose="02020603050405020304" pitchFamily="18" charset="0"/>
                <a:sym typeface="Wingdings" panose="05000000000000000000" pitchFamily="2" charset="2"/>
              </a:rPr>
              <a:t></a:t>
            </a:r>
            <a:r>
              <a:rPr lang="en-CA" sz="1800" dirty="0">
                <a:latin typeface="Times New Roman" panose="02020603050405020304" pitchFamily="18" charset="0"/>
                <a:cs typeface="Times New Roman" panose="02020603050405020304" pitchFamily="18" charset="0"/>
              </a:rPr>
              <a:t>axle through all six holes</a:t>
            </a:r>
            <a:endParaRPr lang="en-CA" dirty="0"/>
          </a:p>
        </p:txBody>
      </p:sp>
      <p:sp>
        <p:nvSpPr>
          <p:cNvPr id="3" name="Slide Number Placeholder 2">
            <a:extLst>
              <a:ext uri="{FF2B5EF4-FFF2-40B4-BE49-F238E27FC236}">
                <a16:creationId xmlns:a16="http://schemas.microsoft.com/office/drawing/2014/main" id="{1028567D-6B39-518E-4B67-C69A30FA0223}"/>
              </a:ext>
            </a:extLst>
          </p:cNvPr>
          <p:cNvSpPr>
            <a:spLocks noGrp="1"/>
          </p:cNvSpPr>
          <p:nvPr>
            <p:ph type="sldNum" sz="quarter" idx="12"/>
          </p:nvPr>
        </p:nvSpPr>
        <p:spPr/>
        <p:txBody>
          <a:bodyPr/>
          <a:lstStyle/>
          <a:p>
            <a:fld id="{68FDB751-C1B4-42BB-9042-8FBA94899ADD}" type="slidenum">
              <a:rPr lang="en-CA" smtClean="0"/>
              <a:pPr/>
              <a:t>20</a:t>
            </a:fld>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2656"/>
            <a:ext cx="8229600" cy="1310386"/>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2A0395C7-6038-4DC4-AAAD-F5B6138C7F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451" y="1600200"/>
            <a:ext cx="5015097" cy="4525963"/>
          </a:xfrm>
        </p:spPr>
      </p:pic>
      <p:sp>
        <p:nvSpPr>
          <p:cNvPr id="3" name="Slide Number Placeholder 2">
            <a:extLst>
              <a:ext uri="{FF2B5EF4-FFF2-40B4-BE49-F238E27FC236}">
                <a16:creationId xmlns:a16="http://schemas.microsoft.com/office/drawing/2014/main" id="{6F77F15C-6A0B-78F0-07E3-0AF2E841FE00}"/>
              </a:ext>
            </a:extLst>
          </p:cNvPr>
          <p:cNvSpPr>
            <a:spLocks noGrp="1"/>
          </p:cNvSpPr>
          <p:nvPr>
            <p:ph type="sldNum" sz="quarter" idx="12"/>
          </p:nvPr>
        </p:nvSpPr>
        <p:spPr/>
        <p:txBody>
          <a:bodyPr/>
          <a:lstStyle/>
          <a:p>
            <a:fld id="{68FDB751-C1B4-42BB-9042-8FBA94899ADD}" type="slidenum">
              <a:rPr lang="en-CA" smtClean="0"/>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ormAutofit/>
          </a:bodyPr>
          <a:lstStyle/>
          <a:p>
            <a:r>
              <a:rPr lang="en-US" sz="1800" dirty="0">
                <a:latin typeface="Book Antiqua" pitchFamily="18" charset="0"/>
              </a:rPr>
              <a:t>LIFTER - open</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FBA13D9-D699-4BA9-B1A6-1D54F3C6D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268760"/>
            <a:ext cx="3347160" cy="4896417"/>
          </a:xfrm>
        </p:spPr>
      </p:pic>
      <p:sp>
        <p:nvSpPr>
          <p:cNvPr id="3" name="Slide Number Placeholder 2">
            <a:extLst>
              <a:ext uri="{FF2B5EF4-FFF2-40B4-BE49-F238E27FC236}">
                <a16:creationId xmlns:a16="http://schemas.microsoft.com/office/drawing/2014/main" id="{F3C5B89F-EFCD-CF6C-CF6F-D70B28972F32}"/>
              </a:ext>
            </a:extLst>
          </p:cNvPr>
          <p:cNvSpPr>
            <a:spLocks noGrp="1"/>
          </p:cNvSpPr>
          <p:nvPr>
            <p:ph type="sldNum" sz="quarter" idx="12"/>
          </p:nvPr>
        </p:nvSpPr>
        <p:spPr/>
        <p:txBody>
          <a:bodyPr/>
          <a:lstStyle/>
          <a:p>
            <a:fld id="{68FDB751-C1B4-42BB-9042-8FBA94899ADD}" type="slidenum">
              <a:rPr lang="en-CA" smtClean="0"/>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8791"/>
            <a:ext cx="8229600" cy="1011222"/>
          </a:xfrm>
        </p:spPr>
        <p:txBody>
          <a:bodyPr>
            <a:normAutofit fontScale="90000"/>
          </a:bodyPr>
          <a:lstStyle/>
          <a:p>
            <a:r>
              <a:rPr lang="en-CA" sz="1800" dirty="0">
                <a:latin typeface="Book Antiqua" pitchFamily="18" charset="0"/>
              </a:rPr>
              <a:t>THE NUMBER #1 REASON THE CLIP TEARS FROM ITS BASE…</a:t>
            </a:r>
            <a:br>
              <a:rPr lang="en-CA" sz="1800" dirty="0">
                <a:latin typeface="Book Antiqua" pitchFamily="18" charset="0"/>
              </a:rPr>
            </a:br>
            <a:br>
              <a:rPr lang="en-CA" sz="1800" dirty="0">
                <a:latin typeface="Book Antiqua" pitchFamily="18" charset="0"/>
              </a:rPr>
            </a:br>
            <a:r>
              <a:rPr lang="en-CA" sz="1800" dirty="0">
                <a:latin typeface="Book Antiqua" panose="02040602050305030304" pitchFamily="18" charset="0"/>
                <a:cs typeface="Times New Roman" panose="02020603050405020304" pitchFamily="18" charset="0"/>
              </a:rPr>
              <a:t>AS THE ARM TURNS SO </a:t>
            </a:r>
            <a:r>
              <a:rPr lang="en-CA" sz="1800" u="sng" dirty="0">
                <a:latin typeface="Book Antiqua" panose="02040602050305030304" pitchFamily="18" charset="0"/>
                <a:cs typeface="Times New Roman" panose="02020603050405020304" pitchFamily="18" charset="0"/>
              </a:rPr>
              <a:t>MUST</a:t>
            </a:r>
            <a:r>
              <a:rPr lang="en-CA" sz="1800" dirty="0">
                <a:latin typeface="Book Antiqua" panose="02040602050305030304" pitchFamily="18" charset="0"/>
                <a:cs typeface="Times New Roman" panose="02020603050405020304" pitchFamily="18" charset="0"/>
              </a:rPr>
              <a:t> THE PLATFORM IT IS MOUNTED ON</a:t>
            </a:r>
            <a:br>
              <a:rPr lang="en-CA" sz="1800" dirty="0">
                <a:latin typeface="Book Antiqua" panose="02040602050305030304" pitchFamily="18" charset="0"/>
                <a:cs typeface="Times New Roman" panose="02020603050405020304" pitchFamily="18" charset="0"/>
              </a:rPr>
            </a:br>
            <a:endParaRPr lang="en-CA" sz="1800" dirty="0">
              <a:latin typeface="Book Antiqua" panose="02040602050305030304"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38C9BEBB-892F-6218-72A7-25D6C4453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128" y="1214614"/>
            <a:ext cx="6753744" cy="5218802"/>
          </a:xfrm>
        </p:spPr>
      </p:pic>
      <p:sp>
        <p:nvSpPr>
          <p:cNvPr id="3" name="TextBox 2">
            <a:extLst>
              <a:ext uri="{FF2B5EF4-FFF2-40B4-BE49-F238E27FC236}">
                <a16:creationId xmlns:a16="http://schemas.microsoft.com/office/drawing/2014/main" id="{C02DEC5D-D821-8CF0-6A73-0ACAF02BD0F8}"/>
              </a:ext>
            </a:extLst>
          </p:cNvPr>
          <p:cNvSpPr txBox="1"/>
          <p:nvPr/>
        </p:nvSpPr>
        <p:spPr>
          <a:xfrm>
            <a:off x="1568114" y="2921633"/>
            <a:ext cx="1864568" cy="369332"/>
          </a:xfrm>
          <a:prstGeom prst="rect">
            <a:avLst/>
          </a:prstGeom>
          <a:noFill/>
        </p:spPr>
        <p:txBody>
          <a:bodyPr wrap="square" rtlCol="0">
            <a:spAutoFit/>
          </a:bodyPr>
          <a:lstStyle/>
          <a:p>
            <a:r>
              <a:rPr lang="en-CA" b="1" dirty="0"/>
              <a:t>Arm Fulcrum </a:t>
            </a:r>
            <a:r>
              <a:rPr lang="en-CA" b="1" dirty="0">
                <a:sym typeface="Wingdings" panose="05000000000000000000" pitchFamily="2" charset="2"/>
              </a:rPr>
              <a:t></a:t>
            </a:r>
            <a:endParaRPr lang="en-CA" b="1" dirty="0"/>
          </a:p>
        </p:txBody>
      </p:sp>
      <p:sp>
        <p:nvSpPr>
          <p:cNvPr id="4" name="TextBox 3">
            <a:extLst>
              <a:ext uri="{FF2B5EF4-FFF2-40B4-BE49-F238E27FC236}">
                <a16:creationId xmlns:a16="http://schemas.microsoft.com/office/drawing/2014/main" id="{8BAD4324-A38F-B27E-46DA-8A14FCCA7E86}"/>
              </a:ext>
            </a:extLst>
          </p:cNvPr>
          <p:cNvSpPr txBox="1"/>
          <p:nvPr/>
        </p:nvSpPr>
        <p:spPr>
          <a:xfrm>
            <a:off x="1835696" y="3567036"/>
            <a:ext cx="2268340" cy="369332"/>
          </a:xfrm>
          <a:prstGeom prst="rect">
            <a:avLst/>
          </a:prstGeom>
          <a:noFill/>
        </p:spPr>
        <p:txBody>
          <a:bodyPr wrap="square" rtlCol="0">
            <a:spAutoFit/>
          </a:bodyPr>
          <a:lstStyle/>
          <a:p>
            <a:r>
              <a:rPr lang="en-CA" b="1" dirty="0"/>
              <a:t>Platform fulcrum </a:t>
            </a:r>
            <a:r>
              <a:rPr lang="en-CA" b="1" dirty="0">
                <a:sym typeface="Wingdings" panose="05000000000000000000" pitchFamily="2" charset="2"/>
              </a:rPr>
              <a:t></a:t>
            </a:r>
            <a:endParaRPr lang="en-CA" b="1" dirty="0"/>
          </a:p>
        </p:txBody>
      </p:sp>
      <p:sp>
        <p:nvSpPr>
          <p:cNvPr id="6" name="Slide Number Placeholder 5">
            <a:extLst>
              <a:ext uri="{FF2B5EF4-FFF2-40B4-BE49-F238E27FC236}">
                <a16:creationId xmlns:a16="http://schemas.microsoft.com/office/drawing/2014/main" id="{D307C2E3-FA9E-0712-3BC5-74D0A87F9F0D}"/>
              </a:ext>
            </a:extLst>
          </p:cNvPr>
          <p:cNvSpPr>
            <a:spLocks noGrp="1"/>
          </p:cNvSpPr>
          <p:nvPr>
            <p:ph type="sldNum" sz="quarter" idx="12"/>
          </p:nvPr>
        </p:nvSpPr>
        <p:spPr/>
        <p:txBody>
          <a:bodyPr/>
          <a:lstStyle/>
          <a:p>
            <a:fld id="{68FDB751-C1B4-42BB-9042-8FBA94899ADD}" type="slidenum">
              <a:rPr lang="en-CA" smtClean="0"/>
              <a:pPr/>
              <a:t>23</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65551"/>
          </a:xfrm>
        </p:spPr>
        <p:txBody>
          <a:bodyPr>
            <a:noAutofit/>
          </a:bodyPr>
          <a:lstStyle/>
          <a:p>
            <a:r>
              <a:rPr lang="en-CA" sz="1800" dirty="0">
                <a:latin typeface="Times New Roman" panose="02020603050405020304" pitchFamily="18" charset="0"/>
                <a:cs typeface="Times New Roman" panose="02020603050405020304" pitchFamily="18" charset="0"/>
              </a:rPr>
              <a:t>First, make a 4” – 102mm cube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You will need 8 X 3⅝”- 92mm pieces and 4 X 3¼” - 83mm pieces.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First make two squares using 4 X 3⅝” - 92mm pieces for each.</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These images show the steps involved in making the cube.</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Note how the pieces are set out. See next slide. </a:t>
            </a:r>
          </a:p>
        </p:txBody>
      </p:sp>
      <p:sp>
        <p:nvSpPr>
          <p:cNvPr id="3" name="Content Placeholder 2"/>
          <p:cNvSpPr>
            <a:spLocks noGrp="1"/>
          </p:cNvSpPr>
          <p:nvPr>
            <p:ph idx="1"/>
          </p:nvPr>
        </p:nvSpPr>
        <p:spPr>
          <a:xfrm>
            <a:off x="457200" y="1417638"/>
            <a:ext cx="8229600" cy="4938712"/>
          </a:xfrm>
        </p:spPr>
        <p:txBody>
          <a:bodyPr>
            <a:normAutofit/>
          </a:bodyPr>
          <a:lstStyle/>
          <a:p>
            <a:endParaRPr lang="en-US" sz="2000" dirty="0">
              <a:latin typeface="Book Antiqua" pitchFamily="18" charset="0"/>
            </a:endParaRPr>
          </a:p>
          <a:p>
            <a:pPr>
              <a:buNone/>
            </a:pPr>
            <a:endParaRPr lang="en-CA" dirty="0"/>
          </a:p>
        </p:txBody>
      </p:sp>
      <p:sp>
        <p:nvSpPr>
          <p:cNvPr id="4" name="Footer Placeholder 3"/>
          <p:cNvSpPr>
            <a:spLocks noGrp="1"/>
          </p:cNvSpPr>
          <p:nvPr>
            <p:ph type="ftr" sz="quarter" idx="11"/>
          </p:nvPr>
        </p:nvSpPr>
        <p:spPr/>
        <p:txBody>
          <a:bodyPr/>
          <a:lstStyle/>
          <a:p>
            <a:r>
              <a:rPr lang="en-US">
                <a:solidFill>
                  <a:prstClr val="black">
                    <a:tint val="75000"/>
                  </a:prstClr>
                </a:solidFill>
              </a:rPr>
              <a:t>5.29.24 JF</a:t>
            </a:r>
            <a:endParaRPr lang="en-CA">
              <a:solidFill>
                <a:prstClr val="black">
                  <a:tint val="75000"/>
                </a:prstClr>
              </a:solidFill>
            </a:endParaRPr>
          </a:p>
        </p:txBody>
      </p:sp>
      <p:pic>
        <p:nvPicPr>
          <p:cNvPr id="8" name="Content Placeholder 13">
            <a:extLst>
              <a:ext uri="{FF2B5EF4-FFF2-40B4-BE49-F238E27FC236}">
                <a16:creationId xmlns:a16="http://schemas.microsoft.com/office/drawing/2014/main" id="{FF6EE4D1-A95D-4727-9A96-4FFE92D74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1" y="1857459"/>
            <a:ext cx="4092183" cy="2098043"/>
          </a:xfrm>
          <a:prstGeom prst="rect">
            <a:avLst/>
          </a:prstGeom>
        </p:spPr>
      </p:pic>
      <p:pic>
        <p:nvPicPr>
          <p:cNvPr id="10" name="Picture 9">
            <a:extLst>
              <a:ext uri="{FF2B5EF4-FFF2-40B4-BE49-F238E27FC236}">
                <a16:creationId xmlns:a16="http://schemas.microsoft.com/office/drawing/2014/main" id="{FD772967-2E4E-4D61-8F2F-B9D72B500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3" y="3722756"/>
            <a:ext cx="4950737" cy="2610739"/>
          </a:xfrm>
          <a:prstGeom prst="rect">
            <a:avLst/>
          </a:prstGeom>
        </p:spPr>
      </p:pic>
      <p:sp>
        <p:nvSpPr>
          <p:cNvPr id="5" name="TextBox 4">
            <a:extLst>
              <a:ext uri="{FF2B5EF4-FFF2-40B4-BE49-F238E27FC236}">
                <a16:creationId xmlns:a16="http://schemas.microsoft.com/office/drawing/2014/main" id="{1F8099A2-25AB-45AC-9FBA-8F331B482AB2}"/>
              </a:ext>
            </a:extLst>
          </p:cNvPr>
          <p:cNvSpPr txBox="1"/>
          <p:nvPr/>
        </p:nvSpPr>
        <p:spPr>
          <a:xfrm>
            <a:off x="4327612" y="5998445"/>
            <a:ext cx="3384376" cy="369332"/>
          </a:xfrm>
          <a:prstGeom prst="rect">
            <a:avLst/>
          </a:prstGeom>
          <a:noFill/>
        </p:spPr>
        <p:txBody>
          <a:bodyPr wrap="square" rtlCol="0">
            <a:spAutoFit/>
          </a:bodyPr>
          <a:lstStyle/>
          <a:p>
            <a:r>
              <a:rPr lang="en-CA" dirty="0"/>
              <a:t> Glue corners on one (1) side only</a:t>
            </a:r>
            <a:endParaRPr lang="en-US" dirty="0"/>
          </a:p>
        </p:txBody>
      </p:sp>
      <p:sp>
        <p:nvSpPr>
          <p:cNvPr id="9" name="TextBox 8">
            <a:extLst>
              <a:ext uri="{FF2B5EF4-FFF2-40B4-BE49-F238E27FC236}">
                <a16:creationId xmlns:a16="http://schemas.microsoft.com/office/drawing/2014/main" id="{D3136A4E-B20A-330F-B5C1-D5FF6D1233C1}"/>
              </a:ext>
            </a:extLst>
          </p:cNvPr>
          <p:cNvSpPr txBox="1"/>
          <p:nvPr/>
        </p:nvSpPr>
        <p:spPr>
          <a:xfrm>
            <a:off x="5235275" y="2040189"/>
            <a:ext cx="3106688" cy="1292662"/>
          </a:xfrm>
          <a:prstGeom prst="rect">
            <a:avLst/>
          </a:prstGeom>
          <a:noFill/>
        </p:spPr>
        <p:txBody>
          <a:bodyPr wrap="square">
            <a:spAutoFit/>
          </a:bodyPr>
          <a:lstStyle/>
          <a:p>
            <a:pPr marL="0" indent="0">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Gluing techniques: </a:t>
            </a:r>
          </a:p>
          <a:p>
            <a:pPr>
              <a:defRPr/>
            </a:pPr>
            <a:r>
              <a:rPr lang="en-US" sz="1800" dirty="0">
                <a:latin typeface="Times New Roman" panose="02020603050405020304" pitchFamily="18" charset="0"/>
                <a:cs typeface="Times New Roman" panose="02020603050405020304" pitchFamily="18" charset="0"/>
              </a:rPr>
              <a:t>Use sparing amounts of glue.</a:t>
            </a:r>
          </a:p>
          <a:p>
            <a:pPr>
              <a:defRPr/>
            </a:pPr>
            <a:r>
              <a:rPr lang="en-US" sz="1800" dirty="0">
                <a:latin typeface="Times New Roman" panose="02020603050405020304" pitchFamily="18" charset="0"/>
                <a:cs typeface="Times New Roman" panose="02020603050405020304" pitchFamily="18" charset="0"/>
              </a:rPr>
              <a:t>Use craft stick to spread a thin layer of glue at all joints.</a:t>
            </a:r>
          </a:p>
        </p:txBody>
      </p:sp>
      <p:sp>
        <p:nvSpPr>
          <p:cNvPr id="7" name="TextBox 6">
            <a:extLst>
              <a:ext uri="{FF2B5EF4-FFF2-40B4-BE49-F238E27FC236}">
                <a16:creationId xmlns:a16="http://schemas.microsoft.com/office/drawing/2014/main" id="{B3E6C5B1-0E74-EDEC-C5D1-0A06FC39C1C0}"/>
              </a:ext>
            </a:extLst>
          </p:cNvPr>
          <p:cNvSpPr txBox="1"/>
          <p:nvPr/>
        </p:nvSpPr>
        <p:spPr>
          <a:xfrm>
            <a:off x="669397" y="4653136"/>
            <a:ext cx="2678467" cy="1477328"/>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WORKING IN GROUPS OF 3 OR 4? One/Two person(s) can move to page 12 and construct the small platform and the arm</a:t>
            </a:r>
          </a:p>
        </p:txBody>
      </p:sp>
      <p:sp>
        <p:nvSpPr>
          <p:cNvPr id="6" name="Slide Number Placeholder 5">
            <a:extLst>
              <a:ext uri="{FF2B5EF4-FFF2-40B4-BE49-F238E27FC236}">
                <a16:creationId xmlns:a16="http://schemas.microsoft.com/office/drawing/2014/main" id="{B9755097-8A51-98E7-3CB6-892A59398E61}"/>
              </a:ext>
            </a:extLst>
          </p:cNvPr>
          <p:cNvSpPr>
            <a:spLocks noGrp="1"/>
          </p:cNvSpPr>
          <p:nvPr>
            <p:ph type="sldNum" sz="quarter" idx="12"/>
          </p:nvPr>
        </p:nvSpPr>
        <p:spPr/>
        <p:txBody>
          <a:bodyPr/>
          <a:lstStyle/>
          <a:p>
            <a:fld id="{68FDB751-C1B4-42BB-9042-8FBA94899ADD}" type="slidenum">
              <a:rPr lang="en-CA" smtClean="0"/>
              <a:pPr/>
              <a:t>3</a:t>
            </a:fld>
            <a:endParaRPr lang="en-CA"/>
          </a:p>
        </p:txBody>
      </p:sp>
    </p:spTree>
    <p:extLst>
      <p:ext uri="{BB962C8B-B14F-4D97-AF65-F5344CB8AC3E}">
        <p14:creationId xmlns:p14="http://schemas.microsoft.com/office/powerpoint/2010/main" val="40116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anose="02040602050305030304" pitchFamily="18" charset="0"/>
              </a:rPr>
              <a:t>Just in case you need help making the cube</a:t>
            </a: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B09D9F5E-CEE5-9BEA-021B-7EC5CA41F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46476"/>
            <a:ext cx="7967498" cy="4979687"/>
          </a:xfrm>
        </p:spPr>
      </p:pic>
      <p:sp>
        <p:nvSpPr>
          <p:cNvPr id="3" name="Slide Number Placeholder 2">
            <a:extLst>
              <a:ext uri="{FF2B5EF4-FFF2-40B4-BE49-F238E27FC236}">
                <a16:creationId xmlns:a16="http://schemas.microsoft.com/office/drawing/2014/main" id="{B3D320FB-18DB-1CB6-7BB9-4981BBFDEF52}"/>
              </a:ext>
            </a:extLst>
          </p:cNvPr>
          <p:cNvSpPr>
            <a:spLocks noGrp="1"/>
          </p:cNvSpPr>
          <p:nvPr>
            <p:ph type="sldNum" sz="quarter" idx="12"/>
          </p:nvPr>
        </p:nvSpPr>
        <p:spPr/>
        <p:txBody>
          <a:bodyPr/>
          <a:lstStyle/>
          <a:p>
            <a:fld id="{68FDB751-C1B4-42BB-9042-8FBA94899ADD}" type="slidenum">
              <a:rPr lang="en-CA" smtClean="0"/>
              <a:pPr/>
              <a:t>4</a:t>
            </a:fld>
            <a:endParaRPr lang="en-CA"/>
          </a:p>
        </p:txBody>
      </p:sp>
    </p:spTree>
    <p:extLst>
      <p:ext uri="{BB962C8B-B14F-4D97-AF65-F5344CB8AC3E}">
        <p14:creationId xmlns:p14="http://schemas.microsoft.com/office/powerpoint/2010/main" val="296331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9349-CD1E-4D84-8783-E3DB2FBC726B}"/>
              </a:ext>
            </a:extLst>
          </p:cNvPr>
          <p:cNvSpPr>
            <a:spLocks noGrp="1"/>
          </p:cNvSpPr>
          <p:nvPr>
            <p:ph type="title"/>
          </p:nvPr>
        </p:nvSpPr>
        <p:spPr/>
        <p:txBody>
          <a:bodyPr>
            <a:normAutofit/>
          </a:bodyPr>
          <a:lstStyle/>
          <a:p>
            <a:r>
              <a:rPr lang="en-US" sz="1800" dirty="0">
                <a:latin typeface="Times New Roman" panose="02020603050405020304" pitchFamily="18" charset="0"/>
                <a:cs typeface="Times New Roman" panose="02020603050405020304" pitchFamily="18" charset="0"/>
              </a:rPr>
              <a:t>Add 4 X 3¼” – 83mm pieces as uprights.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Notice how a “double-sized” green triangle is used to secure the corners</a:t>
            </a:r>
          </a:p>
        </p:txBody>
      </p:sp>
      <p:pic>
        <p:nvPicPr>
          <p:cNvPr id="6" name="Content Placeholder 5">
            <a:extLst>
              <a:ext uri="{FF2B5EF4-FFF2-40B4-BE49-F238E27FC236}">
                <a16:creationId xmlns:a16="http://schemas.microsoft.com/office/drawing/2014/main" id="{EF6202F4-F5CF-4763-91A3-4B6558B5B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43" y="1196752"/>
            <a:ext cx="5083314" cy="3888432"/>
          </a:xfrm>
        </p:spPr>
      </p:pic>
      <p:sp>
        <p:nvSpPr>
          <p:cNvPr id="4" name="Footer Placeholder 3">
            <a:extLst>
              <a:ext uri="{FF2B5EF4-FFF2-40B4-BE49-F238E27FC236}">
                <a16:creationId xmlns:a16="http://schemas.microsoft.com/office/drawing/2014/main" id="{0B8B87EA-34C9-430F-8E0D-2328C1A2073D}"/>
              </a:ext>
            </a:extLst>
          </p:cNvPr>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F2092E3C-D739-4350-BA63-94DF53061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76193"/>
            <a:ext cx="3212976" cy="3212976"/>
          </a:xfrm>
          <a:prstGeom prst="rect">
            <a:avLst/>
          </a:prstGeom>
        </p:spPr>
      </p:pic>
      <p:sp>
        <p:nvSpPr>
          <p:cNvPr id="3" name="TextBox 2">
            <a:extLst>
              <a:ext uri="{FF2B5EF4-FFF2-40B4-BE49-F238E27FC236}">
                <a16:creationId xmlns:a16="http://schemas.microsoft.com/office/drawing/2014/main" id="{39E30FCE-1171-4CBE-B8DB-72A4801DCC17}"/>
              </a:ext>
            </a:extLst>
          </p:cNvPr>
          <p:cNvSpPr txBox="1"/>
          <p:nvPr/>
        </p:nvSpPr>
        <p:spPr>
          <a:xfrm>
            <a:off x="3995936" y="1873540"/>
            <a:ext cx="2895600" cy="369332"/>
          </a:xfrm>
          <a:prstGeom prst="rect">
            <a:avLst/>
          </a:prstGeom>
          <a:noFill/>
        </p:spPr>
        <p:txBody>
          <a:bodyPr wrap="square" rtlCol="0">
            <a:spAutoFit/>
          </a:bodyPr>
          <a:lstStyle/>
          <a:p>
            <a:r>
              <a:rPr lang="en-CA" dirty="0"/>
              <a:t> Double-sized green gussets</a:t>
            </a:r>
            <a:endParaRPr lang="en-US" dirty="0"/>
          </a:p>
        </p:txBody>
      </p:sp>
      <p:sp>
        <p:nvSpPr>
          <p:cNvPr id="5" name="Slide Number Placeholder 4">
            <a:extLst>
              <a:ext uri="{FF2B5EF4-FFF2-40B4-BE49-F238E27FC236}">
                <a16:creationId xmlns:a16="http://schemas.microsoft.com/office/drawing/2014/main" id="{A300D03F-D788-89B7-33A6-2F9971ACBBF1}"/>
              </a:ext>
            </a:extLst>
          </p:cNvPr>
          <p:cNvSpPr>
            <a:spLocks noGrp="1"/>
          </p:cNvSpPr>
          <p:nvPr>
            <p:ph type="sldNum" sz="quarter" idx="12"/>
          </p:nvPr>
        </p:nvSpPr>
        <p:spPr/>
        <p:txBody>
          <a:bodyPr/>
          <a:lstStyle/>
          <a:p>
            <a:fld id="{68FDB751-C1B4-42BB-9042-8FBA94899ADD}" type="slidenum">
              <a:rPr lang="en-CA" smtClean="0"/>
              <a:pPr/>
              <a:t>5</a:t>
            </a:fld>
            <a:endParaRPr lang="en-CA"/>
          </a:p>
        </p:txBody>
      </p:sp>
    </p:spTree>
    <p:extLst>
      <p:ext uri="{BB962C8B-B14F-4D97-AF65-F5344CB8AC3E}">
        <p14:creationId xmlns:p14="http://schemas.microsoft.com/office/powerpoint/2010/main" val="93060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Times New Roman" panose="02020603050405020304" pitchFamily="18" charset="0"/>
                <a:cs typeface="Times New Roman" panose="02020603050405020304" pitchFamily="18" charset="0"/>
              </a:rPr>
              <a:t>Add to the cube to make the structure for the Lifter.</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Glue two 8” - 203mm pieces to one side of the cube. Reinforce by gluing two strips 4” x ¾” (101mm x 19mm) on the side – cut these from the green card</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960FAD9C-E322-445E-859B-8304F1167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060" y="1865548"/>
            <a:ext cx="4187879" cy="4525963"/>
          </a:xfrm>
        </p:spPr>
      </p:pic>
      <p:sp>
        <p:nvSpPr>
          <p:cNvPr id="3" name="Slide Number Placeholder 2">
            <a:extLst>
              <a:ext uri="{FF2B5EF4-FFF2-40B4-BE49-F238E27FC236}">
                <a16:creationId xmlns:a16="http://schemas.microsoft.com/office/drawing/2014/main" id="{2F1DDE49-3D73-E5EC-FE92-168AAB4B2627}"/>
              </a:ext>
            </a:extLst>
          </p:cNvPr>
          <p:cNvSpPr>
            <a:spLocks noGrp="1"/>
          </p:cNvSpPr>
          <p:nvPr>
            <p:ph type="sldNum" sz="quarter" idx="12"/>
          </p:nvPr>
        </p:nvSpPr>
        <p:spPr/>
        <p:txBody>
          <a:bodyPr/>
          <a:lstStyle/>
          <a:p>
            <a:fld id="{68FDB751-C1B4-42BB-9042-8FBA94899ADD}" type="slidenum">
              <a:rPr lang="en-CA" smtClean="0"/>
              <a:pPr/>
              <a:t>6</a:t>
            </a:fld>
            <a:endParaRPr lang="en-CA"/>
          </a:p>
        </p:txBody>
      </p:sp>
    </p:spTree>
    <p:extLst>
      <p:ext uri="{BB962C8B-B14F-4D97-AF65-F5344CB8AC3E}">
        <p14:creationId xmlns:p14="http://schemas.microsoft.com/office/powerpoint/2010/main" val="25792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17644"/>
          </a:xfrm>
        </p:spPr>
        <p:txBody>
          <a:bodyPr anchor="t">
            <a:normAutofit/>
          </a:bodyPr>
          <a:lstStyle/>
          <a:p>
            <a:r>
              <a:rPr lang="en-CA" sz="1800" dirty="0">
                <a:latin typeface="Book Antiqua" pitchFamily="18" charset="0"/>
              </a:rPr>
              <a:t>Glue  two 3¼” – 83mm pieces between the 8” – 203mm uprights and reinforce with four green gussets or triangles </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316E5A5-FFA1-4222-B939-9DDA8F57F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660562"/>
            <a:ext cx="4087701" cy="4465601"/>
          </a:xfrm>
        </p:spPr>
      </p:pic>
      <p:sp>
        <p:nvSpPr>
          <p:cNvPr id="3" name="Slide Number Placeholder 2">
            <a:extLst>
              <a:ext uri="{FF2B5EF4-FFF2-40B4-BE49-F238E27FC236}">
                <a16:creationId xmlns:a16="http://schemas.microsoft.com/office/drawing/2014/main" id="{87893250-B5BD-9384-50AD-EE26B35C218C}"/>
              </a:ext>
            </a:extLst>
          </p:cNvPr>
          <p:cNvSpPr>
            <a:spLocks noGrp="1"/>
          </p:cNvSpPr>
          <p:nvPr>
            <p:ph type="sldNum" sz="quarter" idx="12"/>
          </p:nvPr>
        </p:nvSpPr>
        <p:spPr/>
        <p:txBody>
          <a:bodyPr/>
          <a:lstStyle/>
          <a:p>
            <a:fld id="{68FDB751-C1B4-42BB-9042-8FBA94899ADD}" type="slidenum">
              <a:rPr lang="en-CA" smtClean="0"/>
              <a:pPr/>
              <a:t>7</a:t>
            </a:fld>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76672"/>
            <a:ext cx="8229600" cy="1728192"/>
          </a:xfrm>
        </p:spPr>
        <p:txBody>
          <a:bodyPr anchor="t">
            <a:normAutofit/>
          </a:bodyPr>
          <a:lstStyle/>
          <a:p>
            <a:br>
              <a:rPr lang="en-CA" sz="1400" dirty="0"/>
            </a:br>
            <a:r>
              <a:rPr lang="en-CA" sz="1800" dirty="0">
                <a:latin typeface="Times New Roman" panose="02020603050405020304" pitchFamily="18" charset="0"/>
                <a:cs typeface="Times New Roman" panose="02020603050405020304" pitchFamily="18" charset="0"/>
              </a:rPr>
              <a:t>Glue an axle holder onto the outside of the top of the cube as shown. Mark the center of the axle holder and mark 2½” - 64mm from the edge furthest from the uprights. Glue the axle holder into position checking it is horizontal and parallel to the 3¼” – 83mm piece you glued in last</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69199EC2-B723-498B-97A4-FA871E95D6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995" y="1822945"/>
            <a:ext cx="4744010" cy="4525963"/>
          </a:xfrm>
        </p:spPr>
      </p:pic>
      <p:sp>
        <p:nvSpPr>
          <p:cNvPr id="8" name="TextBox 7">
            <a:extLst>
              <a:ext uri="{FF2B5EF4-FFF2-40B4-BE49-F238E27FC236}">
                <a16:creationId xmlns:a16="http://schemas.microsoft.com/office/drawing/2014/main" id="{D83B1A84-A3E8-42C3-9CFC-E428C8ACB886}"/>
              </a:ext>
            </a:extLst>
          </p:cNvPr>
          <p:cNvSpPr txBox="1"/>
          <p:nvPr/>
        </p:nvSpPr>
        <p:spPr>
          <a:xfrm>
            <a:off x="2411760" y="3551137"/>
            <a:ext cx="2376264" cy="369332"/>
          </a:xfrm>
          <a:prstGeom prst="rect">
            <a:avLst/>
          </a:prstGeom>
          <a:noFill/>
        </p:spPr>
        <p:txBody>
          <a:bodyPr wrap="square" rtlCol="0">
            <a:spAutoFit/>
          </a:bodyPr>
          <a:lstStyle/>
          <a:p>
            <a:r>
              <a:rPr lang="en-CA" dirty="0"/>
              <a:t> </a:t>
            </a:r>
            <a:r>
              <a:rPr lang="en-CA" dirty="0">
                <a:sym typeface="Wingdings" panose="05000000000000000000" pitchFamily="2" charset="2"/>
              </a:rPr>
              <a:t>             2</a:t>
            </a:r>
            <a:r>
              <a:rPr lang="en-CA" dirty="0">
                <a:latin typeface="Times New Roman" panose="02020603050405020304" pitchFamily="18" charset="0"/>
                <a:cs typeface="Times New Roman" panose="02020603050405020304" pitchFamily="18" charset="0"/>
                <a:sym typeface="Wingdings" panose="05000000000000000000" pitchFamily="2" charset="2"/>
              </a:rPr>
              <a:t>½”          </a:t>
            </a:r>
            <a:endParaRPr lang="en-US" dirty="0"/>
          </a:p>
        </p:txBody>
      </p:sp>
      <p:sp>
        <p:nvSpPr>
          <p:cNvPr id="3" name="Slide Number Placeholder 2">
            <a:extLst>
              <a:ext uri="{FF2B5EF4-FFF2-40B4-BE49-F238E27FC236}">
                <a16:creationId xmlns:a16="http://schemas.microsoft.com/office/drawing/2014/main" id="{67740C00-C37F-4D9D-94D9-5178571100FE}"/>
              </a:ext>
            </a:extLst>
          </p:cNvPr>
          <p:cNvSpPr>
            <a:spLocks noGrp="1"/>
          </p:cNvSpPr>
          <p:nvPr>
            <p:ph type="sldNum" sz="quarter" idx="12"/>
          </p:nvPr>
        </p:nvSpPr>
        <p:spPr/>
        <p:txBody>
          <a:bodyPr/>
          <a:lstStyle/>
          <a:p>
            <a:fld id="{68FDB751-C1B4-42BB-9042-8FBA94899ADD}" type="slidenum">
              <a:rPr lang="en-CA" smtClean="0"/>
              <a:pPr/>
              <a:t>8</a:t>
            </a:fld>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anose="02040602050305030304" pitchFamily="18" charset="0"/>
              </a:rPr>
              <a:t>Glue two more axle holders on the inside edges to reinforce. Make sure the holes line up</a:t>
            </a:r>
          </a:p>
        </p:txBody>
      </p:sp>
      <p:sp>
        <p:nvSpPr>
          <p:cNvPr id="4" name="Footer Placeholder 3"/>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DF1A6691-2A87-4327-ABAF-D0FFDC03A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11" y="1600200"/>
            <a:ext cx="6697378" cy="4525963"/>
          </a:xfrm>
        </p:spPr>
      </p:pic>
      <p:sp>
        <p:nvSpPr>
          <p:cNvPr id="3" name="Slide Number Placeholder 2">
            <a:extLst>
              <a:ext uri="{FF2B5EF4-FFF2-40B4-BE49-F238E27FC236}">
                <a16:creationId xmlns:a16="http://schemas.microsoft.com/office/drawing/2014/main" id="{70435285-A0E1-1B6E-EF79-B0A34FAFF2BB}"/>
              </a:ext>
            </a:extLst>
          </p:cNvPr>
          <p:cNvSpPr>
            <a:spLocks noGrp="1"/>
          </p:cNvSpPr>
          <p:nvPr>
            <p:ph type="sldNum" sz="quarter" idx="12"/>
          </p:nvPr>
        </p:nvSpPr>
        <p:spPr/>
        <p:txBody>
          <a:bodyPr/>
          <a:lstStyle/>
          <a:p>
            <a:fld id="{68FDB751-C1B4-42BB-9042-8FBA94899ADD}" type="slidenum">
              <a:rPr lang="en-CA" smtClean="0"/>
              <a:pPr/>
              <a:t>9</a:t>
            </a:fld>
            <a:endParaRPr lang="en-CA"/>
          </a:p>
        </p:txBody>
      </p:sp>
    </p:spTree>
    <p:extLst>
      <p:ext uri="{BB962C8B-B14F-4D97-AF65-F5344CB8AC3E}">
        <p14:creationId xmlns:p14="http://schemas.microsoft.com/office/powerpoint/2010/main" val="384849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1168</Words>
  <Application>Microsoft Office PowerPoint</Application>
  <PresentationFormat>On-screen Show (4:3)</PresentationFormat>
  <Paragraphs>94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Times New Roman</vt:lpstr>
      <vt:lpstr>Wingdings</vt:lpstr>
      <vt:lpstr>Office Theme</vt:lpstr>
      <vt:lpstr>Lifter </vt:lpstr>
      <vt:lpstr>Contents of the Lifter Kit</vt:lpstr>
      <vt:lpstr>First, make a 4” – 102mm cube  You will need 8 X 3⅝”- 92mm pieces and 4 X 3¼” - 83mm pieces.  First make two squares using 4 X 3⅝” - 92mm pieces for each. These images show the steps involved in making the cube. Note how the pieces are set out. See next slide. </vt:lpstr>
      <vt:lpstr>Just in case you need help making the cube</vt:lpstr>
      <vt:lpstr>Add 4 X 3¼” – 83mm pieces as uprights.  Notice how a “double-sized” green triangle is used to secure the corners</vt:lpstr>
      <vt:lpstr>Add to the cube to make the structure for the Lifter. Glue two 8” - 203mm pieces to one side of the cube. Reinforce by gluing two strips 4” x ¾” (101mm x 19mm) on the side – cut these from the green card</vt:lpstr>
      <vt:lpstr>Glue  two 3¼” – 83mm pieces between the 8” – 203mm uprights and reinforce with four green gussets or triangles </vt:lpstr>
      <vt:lpstr> Glue an axle holder onto the outside of the top of the cube as shown. Mark the center of the axle holder and mark 2½” - 64mm from the edge furthest from the uprights. Glue the axle holder into position checking it is horizontal and parallel to the 3¼” – 83mm piece you glued in last </vt:lpstr>
      <vt:lpstr>Glue two more axle holders on the inside edges to reinforce. Make sure the holes line up</vt:lpstr>
      <vt:lpstr>Glue an axle holder onto the outside of each upright so that the centre of the hole is 1 ½”-38mm from the top of the upright and the hole points towards the cube.  Once horizontal and perpendicular to the uprights glue two more axle holders on the inside</vt:lpstr>
      <vt:lpstr>Once everything is dry, test in the structure using a 5” - 127mm axle and ensure smooth rotations. In the meantime, see where the small platform is in the pic below. </vt:lpstr>
      <vt:lpstr>Glue together three 1” – 25mm pieces using glue between the pieces. Glue two axle holders to opposite sides and trim. This is the platform that will hold the white syringe holder of the piston-syringe that moves the arm  </vt:lpstr>
      <vt:lpstr>Make the arm by connecting two 8”  - 203mm pieces and two 1 ½” – 38mm pieces. Use 8 corner gussets – four on each side. </vt:lpstr>
      <vt:lpstr>On the frame glue an axle holder in place so that its smallest angle touches the corner of the frame. Use a 5” – 127mm axle to align and glue another axle holder on the outside of the opposite side. Test that the axle sits across the frame parallel to the shortest end </vt:lpstr>
      <vt:lpstr>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  </vt:lpstr>
      <vt:lpstr>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  </vt:lpstr>
      <vt:lpstr>Strip the backing from the white piston syringe holder and press it firmly onto the platform</vt:lpstr>
      <vt:lpstr>Place the barrel of the syringe into the clip so that the clip aligns with the 15cc mark or thereabouts. Be careful to orientate the barrel lip as shown </vt:lpstr>
      <vt:lpstr>Mount the syringe platform onto the structure so the lip points toward the 8” - 203mm uprights and the barrel is above the axle. Secure with four mini-washers, two securing the syringe platform and two securing the axle ends on the outside of the structure </vt:lpstr>
      <vt:lpstr>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 </vt:lpstr>
      <vt:lpstr>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 </vt:lpstr>
      <vt:lpstr>LIFTER - open</vt:lpstr>
      <vt:lpstr>THE NUMBER #1 REASON THE CLIP TEARS FROM ITS BASE…  AS THE ARM TURNS SO MUST THE PLATFORM IT IS MOUNTED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James Foster</cp:lastModifiedBy>
  <cp:revision>120</cp:revision>
  <cp:lastPrinted>2022-06-21T16:34:28Z</cp:lastPrinted>
  <dcterms:created xsi:type="dcterms:W3CDTF">2010-01-26T18:52:24Z</dcterms:created>
  <dcterms:modified xsi:type="dcterms:W3CDTF">2024-12-07T16:55:50Z</dcterms:modified>
</cp:coreProperties>
</file>