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98" r:id="rId3"/>
    <p:sldId id="304" r:id="rId4"/>
    <p:sldId id="299" r:id="rId5"/>
    <p:sldId id="305" r:id="rId6"/>
    <p:sldId id="300" r:id="rId7"/>
    <p:sldId id="296" r:id="rId8"/>
    <p:sldId id="292" r:id="rId9"/>
    <p:sldId id="302" r:id="rId10"/>
    <p:sldId id="301" r:id="rId11"/>
    <p:sldId id="270" r:id="rId12"/>
    <p:sldId id="269" r:id="rId13"/>
    <p:sldId id="266" r:id="rId14"/>
    <p:sldId id="294" r:id="rId15"/>
    <p:sldId id="271" r:id="rId16"/>
    <p:sldId id="272" r:id="rId17"/>
    <p:sldId id="307" r:id="rId18"/>
    <p:sldId id="293" r:id="rId19"/>
    <p:sldId id="274" r:id="rId20"/>
    <p:sldId id="275" r:id="rId21"/>
    <p:sldId id="276" r:id="rId22"/>
    <p:sldId id="277" r:id="rId23"/>
    <p:sldId id="281" r:id="rId24"/>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74" autoAdjust="0"/>
  </p:normalViewPr>
  <p:slideViewPr>
    <p:cSldViewPr>
      <p:cViewPr varScale="1">
        <p:scale>
          <a:sx n="105" d="100"/>
          <a:sy n="105" d="100"/>
        </p:scale>
        <p:origin x="18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064" y="-90"/>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2"/>
          </a:xfrm>
          <a:prstGeom prst="rect">
            <a:avLst/>
          </a:prstGeom>
        </p:spPr>
        <p:txBody>
          <a:bodyPr vert="horz" lIns="91440" tIns="45720" rIns="91440" bIns="45720" rtlCol="0"/>
          <a:lstStyle>
            <a:lvl1pPr algn="l">
              <a:defRPr sz="1200"/>
            </a:lvl1pPr>
          </a:lstStyle>
          <a:p>
            <a:endParaRPr lang="en-CA"/>
          </a:p>
        </p:txBody>
      </p:sp>
      <p:sp>
        <p:nvSpPr>
          <p:cNvPr id="4" name="Footer Placeholder 3"/>
          <p:cNvSpPr>
            <a:spLocks noGrp="1"/>
          </p:cNvSpPr>
          <p:nvPr>
            <p:ph type="ftr" sz="quarter" idx="2"/>
          </p:nvPr>
        </p:nvSpPr>
        <p:spPr>
          <a:xfrm>
            <a:off x="0" y="8823935"/>
            <a:ext cx="3035088" cy="46450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67341" y="8823935"/>
            <a:ext cx="3035088" cy="464502"/>
          </a:xfrm>
          <a:prstGeom prst="rect">
            <a:avLst/>
          </a:prstGeom>
        </p:spPr>
        <p:txBody>
          <a:bodyPr vert="horz" lIns="91440" tIns="45720" rIns="91440" bIns="45720" rtlCol="0" anchor="b"/>
          <a:lstStyle>
            <a:lvl1pPr algn="r">
              <a:defRPr sz="1200"/>
            </a:lvl1pPr>
          </a:lstStyle>
          <a:p>
            <a:fld id="{3F890153-B08A-49A5-8E35-CF93A1FC8DA2}" type="slidenum">
              <a:rPr lang="en-CA" smtClean="0"/>
              <a:pPr/>
              <a:t>‹#›</a:t>
            </a:fld>
            <a:endParaRPr lang="en-CA"/>
          </a:p>
        </p:txBody>
      </p:sp>
    </p:spTree>
    <p:extLst>
      <p:ext uri="{BB962C8B-B14F-4D97-AF65-F5344CB8AC3E}">
        <p14:creationId xmlns:p14="http://schemas.microsoft.com/office/powerpoint/2010/main" val="419085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67341" y="1"/>
            <a:ext cx="3035088" cy="464502"/>
          </a:xfrm>
          <a:prstGeom prst="rect">
            <a:avLst/>
          </a:prstGeom>
        </p:spPr>
        <p:txBody>
          <a:bodyPr vert="horz" lIns="91440" tIns="45720" rIns="91440" bIns="45720" rtlCol="0"/>
          <a:lstStyle>
            <a:lvl1pPr algn="r">
              <a:defRPr sz="1200"/>
            </a:lvl1pPr>
          </a:lstStyle>
          <a:p>
            <a:fld id="{68585FFD-A595-4D41-95E0-E682F2D3675B}" type="datetimeFigureOut">
              <a:rPr lang="en-US" smtClean="0"/>
              <a:pPr/>
              <a:t>12/7/2024</a:t>
            </a:fld>
            <a:endParaRPr lang="en-CA"/>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0405" y="4412774"/>
            <a:ext cx="5603240" cy="41805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3935"/>
            <a:ext cx="3035088" cy="464502"/>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67341" y="8823935"/>
            <a:ext cx="3035088" cy="464502"/>
          </a:xfrm>
          <a:prstGeom prst="rect">
            <a:avLst/>
          </a:prstGeom>
        </p:spPr>
        <p:txBody>
          <a:bodyPr vert="horz" lIns="91440" tIns="45720" rIns="91440" bIns="45720" rtlCol="0" anchor="b"/>
          <a:lstStyle>
            <a:lvl1pPr algn="r">
              <a:defRPr sz="1200"/>
            </a:lvl1pPr>
          </a:lstStyle>
          <a:p>
            <a:fld id="{5EE6DEC0-BFEF-483A-82BE-A8371776045D}" type="slidenum">
              <a:rPr lang="en-CA" smtClean="0"/>
              <a:pPr/>
              <a:t>‹#›</a:t>
            </a:fld>
            <a:endParaRPr lang="en-CA"/>
          </a:p>
        </p:txBody>
      </p:sp>
    </p:spTree>
    <p:extLst>
      <p:ext uri="{BB962C8B-B14F-4D97-AF65-F5344CB8AC3E}">
        <p14:creationId xmlns:p14="http://schemas.microsoft.com/office/powerpoint/2010/main" val="23522937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E6DEC0-BFEF-483A-82BE-A8371776045D}" type="slidenum">
              <a:rPr lang="en-CA" smtClean="0"/>
              <a:pPr/>
              <a:t>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DA4946C-A324-4F0F-B3B4-188237720024}" type="datetime1">
              <a:rPr lang="en-US" smtClean="0"/>
              <a:t>12/7/2024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D00489E-6498-4269-98AB-247870FCDC3F}" type="datetime1">
              <a:rPr lang="en-US" smtClean="0"/>
              <a:t>12/7/2024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E579C79-5847-4207-B3D0-D2F54F497A42}" type="datetime1">
              <a:rPr lang="en-US" smtClean="0"/>
              <a:t>12/7/2024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F211B6-3DAF-4E88-9A4F-99B947303BA5}" type="datetime1">
              <a:rPr lang="en-US" smtClean="0"/>
              <a:t>12/7/2024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77555-A24A-44FA-A4B0-29DF69B39C3B}" type="datetime1">
              <a:rPr lang="en-US" smtClean="0"/>
              <a:t>12/7/2024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D32C78A-DC6D-48F5-8A8C-B0C8D585EC2E}" type="datetime1">
              <a:rPr lang="en-US" smtClean="0"/>
              <a:t>12/7/2024</a:t>
            </a:fld>
            <a:endParaRPr lang="en-CA"/>
          </a:p>
        </p:txBody>
      </p:sp>
      <p:sp>
        <p:nvSpPr>
          <p:cNvPr id="6" name="Footer Placeholder 5"/>
          <p:cNvSpPr>
            <a:spLocks noGrp="1"/>
          </p:cNvSpPr>
          <p:nvPr>
            <p:ph type="ftr" sz="quarter" idx="11"/>
          </p:nvPr>
        </p:nvSpPr>
        <p:spPr/>
        <p:txBody>
          <a:bodyPr/>
          <a:lstStyle/>
          <a:p>
            <a:r>
              <a:rPr lang="en-US"/>
              <a:t>5.29.24 JF</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30C8CBC-C9B4-4E9C-A458-15ADF2A3DDAD}" type="datetime1">
              <a:rPr lang="en-US" smtClean="0"/>
              <a:t>12/7/2024</a:t>
            </a:fld>
            <a:endParaRPr lang="en-CA"/>
          </a:p>
        </p:txBody>
      </p:sp>
      <p:sp>
        <p:nvSpPr>
          <p:cNvPr id="8" name="Footer Placeholder 7"/>
          <p:cNvSpPr>
            <a:spLocks noGrp="1"/>
          </p:cNvSpPr>
          <p:nvPr>
            <p:ph type="ftr" sz="quarter" idx="11"/>
          </p:nvPr>
        </p:nvSpPr>
        <p:spPr/>
        <p:txBody>
          <a:bodyPr/>
          <a:lstStyle/>
          <a:p>
            <a:r>
              <a:rPr lang="en-US"/>
              <a:t>5.29.24 JF</a:t>
            </a:r>
            <a:endParaRPr lang="en-CA"/>
          </a:p>
        </p:txBody>
      </p:sp>
      <p:sp>
        <p:nvSpPr>
          <p:cNvPr id="9" name="Slide Number Placeholder 8"/>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A771140-FB63-46C6-9165-541ED21204A0}" type="datetime1">
              <a:rPr lang="en-US" smtClean="0"/>
              <a:t>12/7/2024</a:t>
            </a:fld>
            <a:endParaRPr lang="en-CA"/>
          </a:p>
        </p:txBody>
      </p:sp>
      <p:sp>
        <p:nvSpPr>
          <p:cNvPr id="4" name="Footer Placeholder 3"/>
          <p:cNvSpPr>
            <a:spLocks noGrp="1"/>
          </p:cNvSpPr>
          <p:nvPr>
            <p:ph type="ftr" sz="quarter" idx="11"/>
          </p:nvPr>
        </p:nvSpPr>
        <p:spPr/>
        <p:txBody>
          <a:bodyPr/>
          <a:lstStyle/>
          <a:p>
            <a:r>
              <a:rPr lang="en-US"/>
              <a:t>5.29.24 JF</a:t>
            </a:r>
            <a:endParaRPr lang="en-CA"/>
          </a:p>
        </p:txBody>
      </p:sp>
      <p:sp>
        <p:nvSpPr>
          <p:cNvPr id="5" name="Slide Number Placeholder 4"/>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C0F95-BDBF-49B0-9DB1-1210393D06EB}" type="datetime1">
              <a:rPr lang="en-US" smtClean="0"/>
              <a:t>12/7/2024</a:t>
            </a:fld>
            <a:endParaRPr lang="en-CA"/>
          </a:p>
        </p:txBody>
      </p:sp>
      <p:sp>
        <p:nvSpPr>
          <p:cNvPr id="3" name="Footer Placeholder 2"/>
          <p:cNvSpPr>
            <a:spLocks noGrp="1"/>
          </p:cNvSpPr>
          <p:nvPr>
            <p:ph type="ftr" sz="quarter" idx="11"/>
          </p:nvPr>
        </p:nvSpPr>
        <p:spPr/>
        <p:txBody>
          <a:bodyPr/>
          <a:lstStyle/>
          <a:p>
            <a:r>
              <a:rPr lang="en-US"/>
              <a:t>5.29.24 JF</a:t>
            </a:r>
            <a:endParaRPr lang="en-CA"/>
          </a:p>
        </p:txBody>
      </p:sp>
      <p:sp>
        <p:nvSpPr>
          <p:cNvPr id="4" name="Slide Number Placeholder 3"/>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8DA0A9-73A1-4927-9CC3-3A494DB1FD89}" type="datetime1">
              <a:rPr lang="en-US" smtClean="0"/>
              <a:t>12/7/2024</a:t>
            </a:fld>
            <a:endParaRPr lang="en-CA"/>
          </a:p>
        </p:txBody>
      </p:sp>
      <p:sp>
        <p:nvSpPr>
          <p:cNvPr id="6" name="Footer Placeholder 5"/>
          <p:cNvSpPr>
            <a:spLocks noGrp="1"/>
          </p:cNvSpPr>
          <p:nvPr>
            <p:ph type="ftr" sz="quarter" idx="11"/>
          </p:nvPr>
        </p:nvSpPr>
        <p:spPr/>
        <p:txBody>
          <a:bodyPr/>
          <a:lstStyle/>
          <a:p>
            <a:r>
              <a:rPr lang="en-US"/>
              <a:t>5.29.24 JF</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B36DD3-93FA-4772-85E0-405A583B934F}" type="datetime1">
              <a:rPr lang="en-US" smtClean="0"/>
              <a:t>12/7/2024</a:t>
            </a:fld>
            <a:endParaRPr lang="en-CA"/>
          </a:p>
        </p:txBody>
      </p:sp>
      <p:sp>
        <p:nvSpPr>
          <p:cNvPr id="6" name="Footer Placeholder 5"/>
          <p:cNvSpPr>
            <a:spLocks noGrp="1"/>
          </p:cNvSpPr>
          <p:nvPr>
            <p:ph type="ftr" sz="quarter" idx="11"/>
          </p:nvPr>
        </p:nvSpPr>
        <p:spPr/>
        <p:txBody>
          <a:bodyPr/>
          <a:lstStyle/>
          <a:p>
            <a:r>
              <a:rPr lang="en-US"/>
              <a:t>5.29.24 JF</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7E02B-256A-4A4A-911D-85FC7B0980E6}" type="datetime1">
              <a:rPr lang="en-US" smtClean="0"/>
              <a:t>12/7/2024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5.29.24 JF</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DB751-C1B4-42BB-9042-8FBA94899AD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71480"/>
            <a:ext cx="7772400" cy="928693"/>
          </a:xfrm>
        </p:spPr>
        <p:txBody>
          <a:bodyPr>
            <a:normAutofit/>
          </a:bodyPr>
          <a:lstStyle/>
          <a:p>
            <a:r>
              <a:rPr lang="en-US" sz="3600" dirty="0">
                <a:latin typeface="Book Antiqua" pitchFamily="18" charset="0"/>
              </a:rPr>
              <a:t>Lifter </a:t>
            </a:r>
            <a:endParaRPr lang="en-CA" sz="3600" dirty="0">
              <a:latin typeface="Book Antiqua" pitchFamily="18" charset="0"/>
            </a:endParaRPr>
          </a:p>
        </p:txBody>
      </p:sp>
      <p:sp>
        <p:nvSpPr>
          <p:cNvPr id="3" name="Subtitle 2"/>
          <p:cNvSpPr>
            <a:spLocks noGrp="1"/>
          </p:cNvSpPr>
          <p:nvPr>
            <p:ph type="subTitle" idx="1"/>
          </p:nvPr>
        </p:nvSpPr>
        <p:spPr>
          <a:xfrm>
            <a:off x="1285852" y="1357298"/>
            <a:ext cx="6400800" cy="714380"/>
          </a:xfrm>
        </p:spPr>
        <p:txBody>
          <a:bodyPr>
            <a:normAutofit/>
          </a:bodyPr>
          <a:lstStyle/>
          <a:p>
            <a:r>
              <a:rPr lang="en-US" sz="2800" dirty="0">
                <a:latin typeface="Book Antiqua" pitchFamily="18" charset="0"/>
              </a:rPr>
              <a:t>Step-by-step assembly instructions</a:t>
            </a:r>
            <a:endParaRPr lang="en-CA" sz="2800" dirty="0">
              <a:latin typeface="Book Antiqua" pitchFamily="18" charset="0"/>
            </a:endParaRPr>
          </a:p>
        </p:txBody>
      </p:sp>
      <p:sp>
        <p:nvSpPr>
          <p:cNvPr id="6" name="Footer Placeholder 5"/>
          <p:cNvSpPr>
            <a:spLocks noGrp="1"/>
          </p:cNvSpPr>
          <p:nvPr>
            <p:ph type="ftr" sz="quarter" idx="11"/>
          </p:nvPr>
        </p:nvSpPr>
        <p:spPr/>
        <p:txBody>
          <a:bodyPr/>
          <a:lstStyle/>
          <a:p>
            <a:r>
              <a:rPr lang="en-US"/>
              <a:t>5.29.24 JF</a:t>
            </a:r>
            <a:endParaRPr lang="en-CA"/>
          </a:p>
        </p:txBody>
      </p:sp>
      <p:pic>
        <p:nvPicPr>
          <p:cNvPr id="5" name="Picture 4">
            <a:extLst>
              <a:ext uri="{FF2B5EF4-FFF2-40B4-BE49-F238E27FC236}">
                <a16:creationId xmlns:a16="http://schemas.microsoft.com/office/drawing/2014/main" id="{1E278D62-B8FD-4CDD-90FD-E7DF0B0F6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990" y="1913780"/>
            <a:ext cx="3806523" cy="4435987"/>
          </a:xfrm>
          <a:prstGeom prst="rect">
            <a:avLst/>
          </a:prstGeom>
        </p:spPr>
      </p:pic>
      <p:sp>
        <p:nvSpPr>
          <p:cNvPr id="4" name="Slide Number Placeholder 3">
            <a:extLst>
              <a:ext uri="{FF2B5EF4-FFF2-40B4-BE49-F238E27FC236}">
                <a16:creationId xmlns:a16="http://schemas.microsoft.com/office/drawing/2014/main" id="{26D9FCF4-B3F0-1B63-B59D-C2A6101EB94F}"/>
              </a:ext>
            </a:extLst>
          </p:cNvPr>
          <p:cNvSpPr>
            <a:spLocks noGrp="1"/>
          </p:cNvSpPr>
          <p:nvPr>
            <p:ph type="sldNum" sz="quarter" idx="12"/>
          </p:nvPr>
        </p:nvSpPr>
        <p:spPr/>
        <p:txBody>
          <a:bodyPr/>
          <a:lstStyle/>
          <a:p>
            <a:fld id="{68FDB751-C1B4-42BB-9042-8FBA94899ADD}" type="slidenum">
              <a:rPr lang="en-CA" smtClean="0"/>
              <a:pPr/>
              <a:t>1</a:t>
            </a:fld>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800" dirty="0">
                <a:solidFill>
                  <a:prstClr val="black"/>
                </a:solidFill>
                <a:latin typeface="Times New Roman" panose="02020603050405020304" pitchFamily="18" charset="0"/>
                <a:cs typeface="Times New Roman" panose="02020603050405020304" pitchFamily="18" charset="0"/>
              </a:rPr>
              <a:t>Glue an axle holder onto the outside of each upright so that the centre of the hole is 1 ½”-38mm from the top of the upright and the hole points towards the cube.  Once horizontal and perpendicular to the uprights glue two more axle holders on the inside</a:t>
            </a:r>
            <a:endParaRPr lang="en-CA" sz="1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1709091B-F4FC-4723-82F7-B7742989BC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72817"/>
            <a:ext cx="3576069" cy="4525963"/>
          </a:xfrm>
        </p:spPr>
      </p:pic>
      <p:pic>
        <p:nvPicPr>
          <p:cNvPr id="9" name="Picture 8">
            <a:extLst>
              <a:ext uri="{FF2B5EF4-FFF2-40B4-BE49-F238E27FC236}">
                <a16:creationId xmlns:a16="http://schemas.microsoft.com/office/drawing/2014/main" id="{C93DC3DF-B5AB-4D6A-9F25-01589569C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303" y="1472816"/>
            <a:ext cx="3411129" cy="4525964"/>
          </a:xfrm>
          <a:prstGeom prst="rect">
            <a:avLst/>
          </a:prstGeom>
        </p:spPr>
      </p:pic>
      <p:sp>
        <p:nvSpPr>
          <p:cNvPr id="3" name="Slide Number Placeholder 2">
            <a:extLst>
              <a:ext uri="{FF2B5EF4-FFF2-40B4-BE49-F238E27FC236}">
                <a16:creationId xmlns:a16="http://schemas.microsoft.com/office/drawing/2014/main" id="{37E12B4A-487E-5A21-DFD1-C1967DF979B1}"/>
              </a:ext>
            </a:extLst>
          </p:cNvPr>
          <p:cNvSpPr>
            <a:spLocks noGrp="1"/>
          </p:cNvSpPr>
          <p:nvPr>
            <p:ph type="sldNum" sz="quarter" idx="12"/>
          </p:nvPr>
        </p:nvSpPr>
        <p:spPr/>
        <p:txBody>
          <a:bodyPr/>
          <a:lstStyle/>
          <a:p>
            <a:fld id="{68FDB751-C1B4-42BB-9042-8FBA94899ADD}" type="slidenum">
              <a:rPr lang="en-CA" smtClean="0"/>
              <a:pPr/>
              <a:t>10</a:t>
            </a:fld>
            <a:endParaRPr lang="en-CA"/>
          </a:p>
        </p:txBody>
      </p:sp>
    </p:spTree>
    <p:extLst>
      <p:ext uri="{BB962C8B-B14F-4D97-AF65-F5344CB8AC3E}">
        <p14:creationId xmlns:p14="http://schemas.microsoft.com/office/powerpoint/2010/main" val="38823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48680"/>
            <a:ext cx="8229600" cy="891146"/>
          </a:xfrm>
        </p:spPr>
        <p:txBody>
          <a:bodyPr anchor="t">
            <a:normAutofit/>
          </a:bodyPr>
          <a:lstStyle/>
          <a:p>
            <a:pPr lvl="0"/>
            <a:r>
              <a:rPr lang="en-CA" sz="1800" dirty="0">
                <a:latin typeface="Times New Roman" panose="02020603050405020304" pitchFamily="18" charset="0"/>
                <a:cs typeface="Times New Roman" panose="02020603050405020304" pitchFamily="18" charset="0"/>
              </a:rPr>
              <a:t>Once everything is dry, test in the structure using a 5” - 127mm axle and ensure smooth rotations. In the meantime, see where the small platform is in the pic below.</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084B4FA9-8B31-4334-8B94-D0C6E58E7F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6560" y="1439826"/>
            <a:ext cx="4650009" cy="4686337"/>
          </a:xfrm>
        </p:spPr>
      </p:pic>
      <p:sp>
        <p:nvSpPr>
          <p:cNvPr id="3" name="Slide Number Placeholder 2">
            <a:extLst>
              <a:ext uri="{FF2B5EF4-FFF2-40B4-BE49-F238E27FC236}">
                <a16:creationId xmlns:a16="http://schemas.microsoft.com/office/drawing/2014/main" id="{2AF9347F-02FE-06DC-4328-29CC88884481}"/>
              </a:ext>
            </a:extLst>
          </p:cNvPr>
          <p:cNvSpPr>
            <a:spLocks noGrp="1"/>
          </p:cNvSpPr>
          <p:nvPr>
            <p:ph type="sldNum" sz="quarter" idx="12"/>
          </p:nvPr>
        </p:nvSpPr>
        <p:spPr/>
        <p:txBody>
          <a:bodyPr/>
          <a:lstStyle/>
          <a:p>
            <a:fld id="{68FDB751-C1B4-42BB-9042-8FBA94899ADD}" type="slidenum">
              <a:rPr lang="en-CA" smtClean="0"/>
              <a:pPr/>
              <a:t>11</a:t>
            </a:fld>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01346"/>
            <a:ext cx="8229600" cy="855446"/>
          </a:xfrm>
        </p:spPr>
        <p:txBody>
          <a:bodyPr anchor="t">
            <a:normAutofit fontScale="90000"/>
          </a:bodyPr>
          <a:lstStyle/>
          <a:p>
            <a:r>
              <a:rPr lang="en-CA" sz="2000" dirty="0">
                <a:latin typeface="Times New Roman" panose="02020603050405020304" pitchFamily="18" charset="0"/>
                <a:cs typeface="Times New Roman" panose="02020603050405020304" pitchFamily="18" charset="0"/>
              </a:rPr>
              <a:t>Glue together three 1” – 25mm pieces using glue between the pieces. Glue two axle holders to opposite sides and trim. This is the platform that will hold the white syringe holder of the piston-syringe that moves the arm</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3B3A0111-3399-40CA-B49F-876B10FAB6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974" y="2035205"/>
            <a:ext cx="3856047" cy="3706438"/>
          </a:xfrm>
        </p:spPr>
      </p:pic>
      <p:pic>
        <p:nvPicPr>
          <p:cNvPr id="9" name="Picture 8">
            <a:extLst>
              <a:ext uri="{FF2B5EF4-FFF2-40B4-BE49-F238E27FC236}">
                <a16:creationId xmlns:a16="http://schemas.microsoft.com/office/drawing/2014/main" id="{A1C41426-A6BA-417E-9BEB-6881D9933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981" y="2035205"/>
            <a:ext cx="3723851" cy="4121449"/>
          </a:xfrm>
          <a:prstGeom prst="rect">
            <a:avLst/>
          </a:prstGeom>
        </p:spPr>
      </p:pic>
      <p:sp>
        <p:nvSpPr>
          <p:cNvPr id="3" name="Slide Number Placeholder 2">
            <a:extLst>
              <a:ext uri="{FF2B5EF4-FFF2-40B4-BE49-F238E27FC236}">
                <a16:creationId xmlns:a16="http://schemas.microsoft.com/office/drawing/2014/main" id="{BF249783-F0B3-C13E-3E57-F37B43865A5D}"/>
              </a:ext>
            </a:extLst>
          </p:cNvPr>
          <p:cNvSpPr>
            <a:spLocks noGrp="1"/>
          </p:cNvSpPr>
          <p:nvPr>
            <p:ph type="sldNum" sz="quarter" idx="12"/>
          </p:nvPr>
        </p:nvSpPr>
        <p:spPr/>
        <p:txBody>
          <a:bodyPr/>
          <a:lstStyle/>
          <a:p>
            <a:fld id="{68FDB751-C1B4-42BB-9042-8FBA94899ADD}" type="slidenum">
              <a:rPr lang="en-CA" smtClean="0"/>
              <a:pPr/>
              <a:t>12</a:t>
            </a:fld>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936104"/>
          </a:xfrm>
        </p:spPr>
        <p:txBody>
          <a:bodyPr anchor="t">
            <a:normAutofit/>
          </a:bodyPr>
          <a:lstStyle/>
          <a:p>
            <a:pPr lvl="0"/>
            <a:r>
              <a:rPr lang="en-CA" sz="1800" dirty="0">
                <a:latin typeface="Times New Roman" panose="02020603050405020304" pitchFamily="18" charset="0"/>
                <a:cs typeface="Times New Roman" panose="02020603050405020304" pitchFamily="18" charset="0"/>
              </a:rPr>
              <a:t>Make the arm by connecting two 8”  - 203mm pieces and two 1 ½” – 38mm pieces. Use 8 corner gussets – four on each side.</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2FA66510-1DAE-454D-9F99-490ADFBCA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295" y="1628800"/>
            <a:ext cx="6751410" cy="4351495"/>
          </a:xfrm>
        </p:spPr>
      </p:pic>
      <p:sp>
        <p:nvSpPr>
          <p:cNvPr id="3" name="Slide Number Placeholder 2">
            <a:extLst>
              <a:ext uri="{FF2B5EF4-FFF2-40B4-BE49-F238E27FC236}">
                <a16:creationId xmlns:a16="http://schemas.microsoft.com/office/drawing/2014/main" id="{8A91A807-B708-6404-D787-AD776D291028}"/>
              </a:ext>
            </a:extLst>
          </p:cNvPr>
          <p:cNvSpPr>
            <a:spLocks noGrp="1"/>
          </p:cNvSpPr>
          <p:nvPr>
            <p:ph type="sldNum" sz="quarter" idx="12"/>
          </p:nvPr>
        </p:nvSpPr>
        <p:spPr/>
        <p:txBody>
          <a:bodyPr/>
          <a:lstStyle/>
          <a:p>
            <a:fld id="{68FDB751-C1B4-42BB-9042-8FBA94899ADD}" type="slidenum">
              <a:rPr lang="en-CA" smtClean="0"/>
              <a:pPr/>
              <a:t>13</a:t>
            </a:fld>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1242398"/>
          </a:xfrm>
        </p:spPr>
        <p:txBody>
          <a:bodyPr anchor="t">
            <a:normAutofit fontScale="90000"/>
          </a:bodyPr>
          <a:lstStyle/>
          <a:p>
            <a:pPr lvl="0"/>
            <a:r>
              <a:rPr lang="en-CA" sz="2000" dirty="0">
                <a:latin typeface="Book Antiqua" pitchFamily="18" charset="0"/>
              </a:rPr>
              <a:t>On the frame glue an axle holder in place so that its smallest angle touches the corner of the frame. Use a 5” – 127mm axle to align and glue another axle holder on the outside of the opposite side. Test that the axle sits across the frame parallel to the shortest end</a:t>
            </a:r>
            <a:br>
              <a:rPr lang="en-CA" sz="1600" dirty="0"/>
            </a:br>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r>
              <a:rPr lang="en-US"/>
              <a:t>5.29.24 JF</a:t>
            </a:r>
            <a:endParaRPr lang="en-CA"/>
          </a:p>
        </p:txBody>
      </p:sp>
      <p:pic>
        <p:nvPicPr>
          <p:cNvPr id="5" name="Picture 4">
            <a:extLst>
              <a:ext uri="{FF2B5EF4-FFF2-40B4-BE49-F238E27FC236}">
                <a16:creationId xmlns:a16="http://schemas.microsoft.com/office/drawing/2014/main" id="{3BEE489E-D9DD-4BFE-894E-D307B65CB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78" y="3182603"/>
            <a:ext cx="6732240" cy="2734973"/>
          </a:xfrm>
          <a:prstGeom prst="rect">
            <a:avLst/>
          </a:prstGeom>
        </p:spPr>
      </p:pic>
      <p:pic>
        <p:nvPicPr>
          <p:cNvPr id="6" name="Picture 5">
            <a:extLst>
              <a:ext uri="{FF2B5EF4-FFF2-40B4-BE49-F238E27FC236}">
                <a16:creationId xmlns:a16="http://schemas.microsoft.com/office/drawing/2014/main" id="{FADE6D19-8808-4580-82FD-2A9392A3059F}"/>
              </a:ext>
            </a:extLst>
          </p:cNvPr>
          <p:cNvPicPr>
            <a:picLocks noChangeAspect="1"/>
          </p:cNvPicPr>
          <p:nvPr/>
        </p:nvPicPr>
        <p:blipFill>
          <a:blip r:embed="rId3"/>
          <a:stretch>
            <a:fillRect/>
          </a:stretch>
        </p:blipFill>
        <p:spPr>
          <a:xfrm>
            <a:off x="2223430" y="1922572"/>
            <a:ext cx="4697136" cy="1242398"/>
          </a:xfrm>
          <a:prstGeom prst="rect">
            <a:avLst/>
          </a:prstGeom>
        </p:spPr>
      </p:pic>
      <p:sp>
        <p:nvSpPr>
          <p:cNvPr id="3" name="Slide Number Placeholder 2">
            <a:extLst>
              <a:ext uri="{FF2B5EF4-FFF2-40B4-BE49-F238E27FC236}">
                <a16:creationId xmlns:a16="http://schemas.microsoft.com/office/drawing/2014/main" id="{F2599B5A-DDC9-1605-9D6C-76240BFA5D41}"/>
              </a:ext>
            </a:extLst>
          </p:cNvPr>
          <p:cNvSpPr>
            <a:spLocks noGrp="1"/>
          </p:cNvSpPr>
          <p:nvPr>
            <p:ph type="sldNum" sz="quarter" idx="12"/>
          </p:nvPr>
        </p:nvSpPr>
        <p:spPr/>
        <p:txBody>
          <a:bodyPr/>
          <a:lstStyle/>
          <a:p>
            <a:fld id="{68FDB751-C1B4-42BB-9042-8FBA94899ADD}" type="slidenum">
              <a:rPr lang="en-CA" smtClean="0"/>
              <a:pPr/>
              <a:t>14</a:t>
            </a:fld>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428760"/>
          </a:xfrm>
        </p:spPr>
        <p:txBody>
          <a:bodyPr anchor="t">
            <a:normAutofit fontScale="90000"/>
          </a:bodyPr>
          <a:lstStyle/>
          <a:p>
            <a:r>
              <a:rPr lang="en-CA" sz="1800" dirty="0">
                <a:latin typeface="Times New Roman" panose="02020603050405020304" pitchFamily="18" charset="0"/>
                <a:cs typeface="Times New Roman" panose="02020603050405020304" pitchFamily="18" charset="0"/>
              </a:rPr>
              <a:t>Glue another axle holder in place so that its smallest angle touches the other smallest angle of the first axle holder glued to the frame. In the same way and using the 3” - 76mm axle, align and glue in place another axle holder on the outside of the opposite side. Follow by aligning and gluing in place two more axle holders on the inside of the frame. The four axle holders must allow for a smooth rotation by the 3” – 76mm axle</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D5ABFF34-D90A-4C20-8280-2379646495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700" y="1844588"/>
            <a:ext cx="5704599" cy="4525963"/>
          </a:xfrm>
        </p:spPr>
      </p:pic>
      <p:sp>
        <p:nvSpPr>
          <p:cNvPr id="3" name="Slide Number Placeholder 2">
            <a:extLst>
              <a:ext uri="{FF2B5EF4-FFF2-40B4-BE49-F238E27FC236}">
                <a16:creationId xmlns:a16="http://schemas.microsoft.com/office/drawing/2014/main" id="{37AA4464-5DFB-9CC7-E29E-6C87168BBFB9}"/>
              </a:ext>
            </a:extLst>
          </p:cNvPr>
          <p:cNvSpPr>
            <a:spLocks noGrp="1"/>
          </p:cNvSpPr>
          <p:nvPr>
            <p:ph type="sldNum" sz="quarter" idx="12"/>
          </p:nvPr>
        </p:nvSpPr>
        <p:spPr/>
        <p:txBody>
          <a:bodyPr/>
          <a:lstStyle/>
          <a:p>
            <a:fld id="{68FDB751-C1B4-42BB-9042-8FBA94899ADD}" type="slidenum">
              <a:rPr lang="en-CA" smtClean="0"/>
              <a:pPr/>
              <a:t>15</a:t>
            </a:fld>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54098"/>
          </a:xfrm>
        </p:spPr>
        <p:txBody>
          <a:bodyPr anchor="t">
            <a:normAutofit fontScale="90000"/>
          </a:bodyPr>
          <a:lstStyle/>
          <a:p>
            <a:r>
              <a:rPr lang="en-CA" sz="2000" dirty="0">
                <a:latin typeface="Times New Roman" panose="02020603050405020304" pitchFamily="18" charset="0"/>
                <a:cs typeface="Times New Roman" panose="02020603050405020304" pitchFamily="18" charset="0"/>
              </a:rPr>
              <a:t>There are a number of steps in assembling the mechanism. The first is to identify the syringe that has a hole drilled in its plunger. The 3” -76mm axle fits through this hole and should turn in it. The axle and plunger fit between the double axle holders on the  arm and the protruding, axle is secured using a mini-washer on each end</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10" name="Content Placeholder 9">
            <a:extLst>
              <a:ext uri="{FF2B5EF4-FFF2-40B4-BE49-F238E27FC236}">
                <a16:creationId xmlns:a16="http://schemas.microsoft.com/office/drawing/2014/main" id="{9E5C7AF2-79BB-40E7-B646-1528E445ED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6390" y="1600200"/>
            <a:ext cx="6171219" cy="4525963"/>
          </a:xfrm>
        </p:spPr>
      </p:pic>
      <p:sp>
        <p:nvSpPr>
          <p:cNvPr id="3" name="Slide Number Placeholder 2">
            <a:extLst>
              <a:ext uri="{FF2B5EF4-FFF2-40B4-BE49-F238E27FC236}">
                <a16:creationId xmlns:a16="http://schemas.microsoft.com/office/drawing/2014/main" id="{811F2C1F-5C72-4AC7-711E-9764ECC16FA5}"/>
              </a:ext>
            </a:extLst>
          </p:cNvPr>
          <p:cNvSpPr>
            <a:spLocks noGrp="1"/>
          </p:cNvSpPr>
          <p:nvPr>
            <p:ph type="sldNum" sz="quarter" idx="12"/>
          </p:nvPr>
        </p:nvSpPr>
        <p:spPr/>
        <p:txBody>
          <a:bodyPr/>
          <a:lstStyle/>
          <a:p>
            <a:fld id="{68FDB751-C1B4-42BB-9042-8FBA94899ADD}" type="slidenum">
              <a:rPr lang="en-CA" smtClean="0"/>
              <a:pPr/>
              <a:t>16</a:t>
            </a:fld>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7CBC-B64D-454A-B389-193A24E49684}"/>
              </a:ext>
            </a:extLst>
          </p:cNvPr>
          <p:cNvSpPr>
            <a:spLocks noGrp="1"/>
          </p:cNvSpPr>
          <p:nvPr>
            <p:ph type="title"/>
          </p:nvPr>
        </p:nvSpPr>
        <p:spPr>
          <a:xfrm>
            <a:off x="457200" y="476672"/>
            <a:ext cx="8229600" cy="1080120"/>
          </a:xfrm>
        </p:spPr>
        <p:txBody>
          <a:bodyPr>
            <a:normAutofit/>
          </a:bodyPr>
          <a:lstStyle/>
          <a:p>
            <a:r>
              <a:rPr lang="en-CA" sz="1800" dirty="0">
                <a:latin typeface="Book Antiqua" panose="02040602050305030304" pitchFamily="18" charset="0"/>
              </a:rPr>
              <a:t>Strip the backing from the white piston syringe holder and press it firmly onto the platform</a:t>
            </a:r>
            <a:endParaRPr lang="en-US" sz="1800" dirty="0">
              <a:latin typeface="Book Antiqua" panose="02040602050305030304" pitchFamily="18" charset="0"/>
            </a:endParaRPr>
          </a:p>
        </p:txBody>
      </p:sp>
      <p:sp>
        <p:nvSpPr>
          <p:cNvPr id="4" name="Footer Placeholder 3">
            <a:extLst>
              <a:ext uri="{FF2B5EF4-FFF2-40B4-BE49-F238E27FC236}">
                <a16:creationId xmlns:a16="http://schemas.microsoft.com/office/drawing/2014/main" id="{F4CD0245-76B7-4DB0-B737-63F589835F84}"/>
              </a:ext>
            </a:extLst>
          </p:cNvPr>
          <p:cNvSpPr>
            <a:spLocks noGrp="1"/>
          </p:cNvSpPr>
          <p:nvPr>
            <p:ph type="ftr" sz="quarter" idx="11"/>
          </p:nvPr>
        </p:nvSpPr>
        <p:spPr/>
        <p:txBody>
          <a:bodyPr/>
          <a:lstStyle/>
          <a:p>
            <a:r>
              <a:rPr lang="en-US"/>
              <a:t>5.29.24 JF</a:t>
            </a:r>
            <a:endParaRPr lang="en-CA"/>
          </a:p>
        </p:txBody>
      </p:sp>
      <p:pic>
        <p:nvPicPr>
          <p:cNvPr id="8" name="Content Placeholder 7">
            <a:extLst>
              <a:ext uri="{FF2B5EF4-FFF2-40B4-BE49-F238E27FC236}">
                <a16:creationId xmlns:a16="http://schemas.microsoft.com/office/drawing/2014/main" id="{94BC70E5-3A3A-1424-DDAF-B1355E76AB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0" y="1818481"/>
            <a:ext cx="3429000" cy="4089400"/>
          </a:xfrm>
        </p:spPr>
      </p:pic>
      <p:sp>
        <p:nvSpPr>
          <p:cNvPr id="3" name="Slide Number Placeholder 2">
            <a:extLst>
              <a:ext uri="{FF2B5EF4-FFF2-40B4-BE49-F238E27FC236}">
                <a16:creationId xmlns:a16="http://schemas.microsoft.com/office/drawing/2014/main" id="{AA9C6DB7-9370-A46D-7085-D2A52D4D4518}"/>
              </a:ext>
            </a:extLst>
          </p:cNvPr>
          <p:cNvSpPr>
            <a:spLocks noGrp="1"/>
          </p:cNvSpPr>
          <p:nvPr>
            <p:ph type="sldNum" sz="quarter" idx="12"/>
          </p:nvPr>
        </p:nvSpPr>
        <p:spPr/>
        <p:txBody>
          <a:bodyPr/>
          <a:lstStyle/>
          <a:p>
            <a:fld id="{68FDB751-C1B4-42BB-9042-8FBA94899ADD}" type="slidenum">
              <a:rPr lang="en-CA" smtClean="0"/>
              <a:pPr/>
              <a:t>17</a:t>
            </a:fld>
            <a:endParaRPr lang="en-CA"/>
          </a:p>
        </p:txBody>
      </p:sp>
    </p:spTree>
    <p:extLst>
      <p:ext uri="{BB962C8B-B14F-4D97-AF65-F5344CB8AC3E}">
        <p14:creationId xmlns:p14="http://schemas.microsoft.com/office/powerpoint/2010/main" val="210133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nchor="t">
            <a:normAutofit/>
          </a:bodyPr>
          <a:lstStyle/>
          <a:p>
            <a:pPr lvl="0"/>
            <a:r>
              <a:rPr lang="en-CA" sz="1800" dirty="0">
                <a:latin typeface="Book Antiqua" pitchFamily="18" charset="0"/>
              </a:rPr>
              <a:t>Place the barrel of the syringe into the clip so that the clip aligns with the 15cc mark or thereabouts. Be careful to orientate the barrel lip as shown</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15993855-660D-4439-B461-75A3F7D165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475" y="1600200"/>
            <a:ext cx="3511050" cy="4525963"/>
          </a:xfrm>
        </p:spPr>
      </p:pic>
      <p:sp>
        <p:nvSpPr>
          <p:cNvPr id="3" name="Slide Number Placeholder 2">
            <a:extLst>
              <a:ext uri="{FF2B5EF4-FFF2-40B4-BE49-F238E27FC236}">
                <a16:creationId xmlns:a16="http://schemas.microsoft.com/office/drawing/2014/main" id="{7F7DE934-BF10-F6AB-B6DC-2416746FAF04}"/>
              </a:ext>
            </a:extLst>
          </p:cNvPr>
          <p:cNvSpPr>
            <a:spLocks noGrp="1"/>
          </p:cNvSpPr>
          <p:nvPr>
            <p:ph type="sldNum" sz="quarter" idx="12"/>
          </p:nvPr>
        </p:nvSpPr>
        <p:spPr/>
        <p:txBody>
          <a:bodyPr/>
          <a:lstStyle/>
          <a:p>
            <a:fld id="{68FDB751-C1B4-42BB-9042-8FBA94899ADD}" type="slidenum">
              <a:rPr lang="en-CA" smtClean="0"/>
              <a:pPr/>
              <a:t>18</a:t>
            </a:fld>
            <a:endParaRPr lang="en-C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082660"/>
          </a:xfrm>
        </p:spPr>
        <p:txBody>
          <a:bodyPr anchor="t">
            <a:normAutofit fontScale="90000"/>
          </a:bodyPr>
          <a:lstStyle/>
          <a:p>
            <a:pPr lvl="0"/>
            <a:r>
              <a:rPr lang="en-CA" sz="2000" dirty="0">
                <a:latin typeface="Times New Roman" panose="02020603050405020304" pitchFamily="18" charset="0"/>
                <a:cs typeface="Times New Roman" panose="02020603050405020304" pitchFamily="18" charset="0"/>
              </a:rPr>
              <a:t>Mount the syringe platform onto the structure so the lip points toward the 8” - 203mm uprights and the barrel is above the axle. Secure with four mini-washers, two securing the syringe platform and two securing the axle ends on the outside of the structure</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5852759F-54BA-4F48-B09C-C3580C42F0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
        <p:nvSpPr>
          <p:cNvPr id="3" name="Slide Number Placeholder 2">
            <a:extLst>
              <a:ext uri="{FF2B5EF4-FFF2-40B4-BE49-F238E27FC236}">
                <a16:creationId xmlns:a16="http://schemas.microsoft.com/office/drawing/2014/main" id="{2C3FBA1B-2CED-DEB9-0492-34B64E33B8E3}"/>
              </a:ext>
            </a:extLst>
          </p:cNvPr>
          <p:cNvSpPr>
            <a:spLocks noGrp="1"/>
          </p:cNvSpPr>
          <p:nvPr>
            <p:ph type="sldNum" sz="quarter" idx="12"/>
          </p:nvPr>
        </p:nvSpPr>
        <p:spPr/>
        <p:txBody>
          <a:bodyPr/>
          <a:lstStyle/>
          <a:p>
            <a:fld id="{68FDB751-C1B4-42BB-9042-8FBA94899ADD}" type="slidenum">
              <a:rPr lang="en-CA" smtClean="0"/>
              <a:pPr/>
              <a:t>19</a:t>
            </a:fld>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itchFamily="18" charset="0"/>
              </a:rPr>
              <a:t>Contents of the Lifter Kit</a:t>
            </a:r>
          </a:p>
        </p:txBody>
      </p:sp>
      <p:sp>
        <p:nvSpPr>
          <p:cNvPr id="3" name="Content Placeholder 2"/>
          <p:cNvSpPr>
            <a:spLocks noGrp="1"/>
          </p:cNvSpPr>
          <p:nvPr>
            <p:ph idx="1"/>
          </p:nvPr>
        </p:nvSpPr>
        <p:spPr>
          <a:xfrm>
            <a:off x="457200" y="1417638"/>
            <a:ext cx="8229600" cy="4708525"/>
          </a:xfrm>
        </p:spPr>
        <p:txBody>
          <a:bodyPr>
            <a:normAutofit/>
          </a:bodyPr>
          <a:lstStyle/>
          <a:p>
            <a:pPr algn="ctr">
              <a:buNone/>
            </a:pPr>
            <a:endParaRPr lang="en-CA" sz="1600" dirty="0">
              <a:latin typeface="Book Antiqua" pitchFamily="18" charset="0"/>
            </a:endParaRPr>
          </a:p>
          <a:p>
            <a:pPr>
              <a:buNone/>
            </a:pPr>
            <a:r>
              <a:rPr lang="en-CA" sz="1800" dirty="0">
                <a:latin typeface="Times New Roman" panose="02020603050405020304" pitchFamily="18" charset="0"/>
                <a:cs typeface="Times New Roman" panose="02020603050405020304" pitchFamily="18" charset="0"/>
              </a:rPr>
              <a:t>Wooden pieces (⅜” cross-section): </a:t>
            </a:r>
          </a:p>
          <a:p>
            <a:pPr>
              <a:buNone/>
            </a:pPr>
            <a:r>
              <a:rPr lang="en-CA" sz="1700" dirty="0">
                <a:latin typeface="Times New Roman" panose="02020603050405020304" pitchFamily="18" charset="0"/>
                <a:cs typeface="Times New Roman" panose="02020603050405020304" pitchFamily="18" charset="0"/>
              </a:rPr>
              <a:t>8 X 3⅝” - 92mm; 6 X 3¼” - 83mm ; 4 X 8” - 203mm;  2 X 1½” - 38mm ; 3 X 1” - 25mm</a:t>
            </a:r>
          </a:p>
          <a:p>
            <a:pPr>
              <a:buNone/>
            </a:pPr>
            <a:r>
              <a:rPr lang="en-CA" sz="1800" dirty="0">
                <a:latin typeface="Times New Roman" panose="02020603050405020304" pitchFamily="18" charset="0"/>
                <a:cs typeface="Times New Roman" panose="02020603050405020304" pitchFamily="18" charset="0"/>
              </a:rPr>
              <a:t>Green corner gussets: 2 cards</a:t>
            </a:r>
          </a:p>
          <a:p>
            <a:pPr>
              <a:buNone/>
            </a:pPr>
            <a:r>
              <a:rPr lang="en-CA" sz="1800" dirty="0">
                <a:latin typeface="Times New Roman" panose="02020603050405020304" pitchFamily="18" charset="0"/>
                <a:cs typeface="Times New Roman" panose="02020603050405020304" pitchFamily="18" charset="0"/>
              </a:rPr>
              <a:t>Syringes, 20cc: 2 (1 has a hole in the plunger)</a:t>
            </a:r>
          </a:p>
          <a:p>
            <a:pPr>
              <a:buNone/>
            </a:pPr>
            <a:r>
              <a:rPr lang="en-CA" sz="1800" dirty="0">
                <a:latin typeface="Times New Roman" panose="02020603050405020304" pitchFamily="18" charset="0"/>
                <a:cs typeface="Times New Roman" panose="02020603050405020304" pitchFamily="18" charset="0"/>
              </a:rPr>
              <a:t>Plastic Tubing: 1 length </a:t>
            </a:r>
          </a:p>
          <a:p>
            <a:pPr>
              <a:buNone/>
            </a:pPr>
            <a:r>
              <a:rPr lang="en-CA" sz="1800" dirty="0">
                <a:latin typeface="Times New Roman" panose="02020603050405020304" pitchFamily="18" charset="0"/>
                <a:cs typeface="Times New Roman" panose="02020603050405020304" pitchFamily="18" charset="0"/>
              </a:rPr>
              <a:t>Wooden dowel, 3/16” - 5mm diam.:</a:t>
            </a:r>
          </a:p>
          <a:p>
            <a:pPr>
              <a:buNone/>
            </a:pPr>
            <a:r>
              <a:rPr lang="en-CA" sz="1800" dirty="0">
                <a:latin typeface="Times New Roman" panose="02020603050405020304" pitchFamily="18" charset="0"/>
                <a:cs typeface="Times New Roman" panose="02020603050405020304" pitchFamily="18" charset="0"/>
              </a:rPr>
              <a:t>2 X 5” - 127mm; 1 X 3” - 76mm</a:t>
            </a:r>
          </a:p>
          <a:p>
            <a:pPr>
              <a:buNone/>
            </a:pPr>
            <a:r>
              <a:rPr lang="en-CA" sz="1800" dirty="0">
                <a:latin typeface="Times New Roman" panose="02020603050405020304" pitchFamily="18" charset="0"/>
                <a:cs typeface="Times New Roman" panose="02020603050405020304" pitchFamily="18" charset="0"/>
              </a:rPr>
              <a:t>Axle Holders: 16</a:t>
            </a:r>
          </a:p>
          <a:p>
            <a:pPr>
              <a:buNone/>
            </a:pPr>
            <a:r>
              <a:rPr lang="en-CA" sz="1800" dirty="0">
                <a:latin typeface="Times New Roman" panose="02020603050405020304" pitchFamily="18" charset="0"/>
                <a:cs typeface="Times New Roman" panose="02020603050405020304" pitchFamily="18" charset="0"/>
              </a:rPr>
              <a:t>Syringe Holder: 1</a:t>
            </a:r>
          </a:p>
          <a:p>
            <a:pPr>
              <a:buNone/>
            </a:pPr>
            <a:r>
              <a:rPr lang="en-CA" sz="1800" dirty="0">
                <a:latin typeface="Times New Roman" panose="02020603050405020304" pitchFamily="18" charset="0"/>
                <a:cs typeface="Times New Roman" panose="02020603050405020304" pitchFamily="18" charset="0"/>
              </a:rPr>
              <a:t>Mini-washers: 8</a:t>
            </a:r>
          </a:p>
          <a:p>
            <a:pPr>
              <a:buNone/>
            </a:pPr>
            <a:r>
              <a:rPr lang="en-CA" sz="1800" dirty="0">
                <a:latin typeface="Times New Roman" panose="02020603050405020304" pitchFamily="18" charset="0"/>
                <a:cs typeface="Times New Roman" panose="02020603050405020304" pitchFamily="18" charset="0"/>
              </a:rPr>
              <a:t>Stirring Sticks: 2</a:t>
            </a:r>
          </a:p>
          <a:p>
            <a:pPr>
              <a:buNone/>
            </a:pPr>
            <a:r>
              <a:rPr lang="en-CA" sz="1800" dirty="0">
                <a:latin typeface="Times New Roman" panose="02020603050405020304" pitchFamily="18" charset="0"/>
                <a:cs typeface="Times New Roman" panose="02020603050405020304" pitchFamily="18" charset="0"/>
              </a:rPr>
              <a:t>Plus a small piece of sandpaper</a:t>
            </a:r>
          </a:p>
          <a:p>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r>
              <a:rPr lang="en-US"/>
              <a:t>5.29.24 JF</a:t>
            </a:r>
            <a:endParaRPr lang="en-CA"/>
          </a:p>
        </p:txBody>
      </p:sp>
      <p:pic>
        <p:nvPicPr>
          <p:cNvPr id="8" name="Picture 7">
            <a:extLst>
              <a:ext uri="{FF2B5EF4-FFF2-40B4-BE49-F238E27FC236}">
                <a16:creationId xmlns:a16="http://schemas.microsoft.com/office/drawing/2014/main" id="{AA09FC9E-3682-4761-AF08-FDD9FCC8D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852936"/>
            <a:ext cx="3924672" cy="3273227"/>
          </a:xfrm>
          <a:prstGeom prst="rect">
            <a:avLst/>
          </a:prstGeom>
        </p:spPr>
      </p:pic>
      <p:sp>
        <p:nvSpPr>
          <p:cNvPr id="5" name="Slide Number Placeholder 4">
            <a:extLst>
              <a:ext uri="{FF2B5EF4-FFF2-40B4-BE49-F238E27FC236}">
                <a16:creationId xmlns:a16="http://schemas.microsoft.com/office/drawing/2014/main" id="{DF5CAB9B-2A34-1B14-92A8-375772421FF9}"/>
              </a:ext>
            </a:extLst>
          </p:cNvPr>
          <p:cNvSpPr>
            <a:spLocks noGrp="1"/>
          </p:cNvSpPr>
          <p:nvPr>
            <p:ph type="sldNum" sz="quarter" idx="12"/>
          </p:nvPr>
        </p:nvSpPr>
        <p:spPr/>
        <p:txBody>
          <a:bodyPr/>
          <a:lstStyle/>
          <a:p>
            <a:fld id="{68FDB751-C1B4-42BB-9042-8FBA94899ADD}" type="slidenum">
              <a:rPr lang="en-CA" smtClean="0"/>
              <a:pPr/>
              <a:t>2</a:t>
            </a:fld>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chor="t">
            <a:normAutofit fontScale="90000"/>
          </a:bodyPr>
          <a:lstStyle/>
          <a:p>
            <a:pPr lvl="0"/>
            <a:r>
              <a:rPr lang="en-CA" sz="2000" dirty="0">
                <a:latin typeface="Times New Roman" panose="02020603050405020304" pitchFamily="18" charset="0"/>
                <a:cs typeface="Times New Roman" panose="02020603050405020304" pitchFamily="18" charset="0"/>
              </a:rPr>
              <a:t>Carefully insert the plunger into the barrel of the syringe until the holes of the white axle holder at its end align with the holes in the axle holders glued to the 8” – 203mm uprights on the structure. Once aligned, carefully insert a 5” – 127mm axle through all six holes. This axle is secured with a mini-washer at each end</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9" name="Content Placeholder 8">
            <a:extLst>
              <a:ext uri="{FF2B5EF4-FFF2-40B4-BE49-F238E27FC236}">
                <a16:creationId xmlns:a16="http://schemas.microsoft.com/office/drawing/2014/main" id="{BE7DBCA4-FE61-4C11-8269-0A41EFAF52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1" y="1571604"/>
            <a:ext cx="2895600" cy="4830187"/>
          </a:xfrm>
        </p:spPr>
      </p:pic>
      <p:sp>
        <p:nvSpPr>
          <p:cNvPr id="4" name="TextBox 3">
            <a:extLst>
              <a:ext uri="{FF2B5EF4-FFF2-40B4-BE49-F238E27FC236}">
                <a16:creationId xmlns:a16="http://schemas.microsoft.com/office/drawing/2014/main" id="{AE9892F7-D47D-90A3-2248-54729A48034D}"/>
              </a:ext>
            </a:extLst>
          </p:cNvPr>
          <p:cNvSpPr txBox="1"/>
          <p:nvPr/>
        </p:nvSpPr>
        <p:spPr>
          <a:xfrm>
            <a:off x="5825972" y="2731124"/>
            <a:ext cx="2808312" cy="369332"/>
          </a:xfrm>
          <a:prstGeom prst="rect">
            <a:avLst/>
          </a:prstGeom>
          <a:noFill/>
        </p:spPr>
        <p:txBody>
          <a:bodyPr wrap="square" rtlCol="0">
            <a:spAutoFit/>
          </a:bodyPr>
          <a:lstStyle/>
          <a:p>
            <a:r>
              <a:rPr lang="en-CA" sz="1800" dirty="0">
                <a:latin typeface="Times New Roman" panose="02020603050405020304" pitchFamily="18" charset="0"/>
                <a:cs typeface="Times New Roman" panose="02020603050405020304" pitchFamily="18" charset="0"/>
                <a:sym typeface="Wingdings" panose="05000000000000000000" pitchFamily="2" charset="2"/>
              </a:rPr>
              <a:t></a:t>
            </a:r>
            <a:r>
              <a:rPr lang="en-CA" sz="1800" dirty="0">
                <a:latin typeface="Times New Roman" panose="02020603050405020304" pitchFamily="18" charset="0"/>
                <a:cs typeface="Times New Roman" panose="02020603050405020304" pitchFamily="18" charset="0"/>
              </a:rPr>
              <a:t>axle through all six holes</a:t>
            </a:r>
            <a:endParaRPr lang="en-CA" dirty="0"/>
          </a:p>
        </p:txBody>
      </p:sp>
      <p:sp>
        <p:nvSpPr>
          <p:cNvPr id="3" name="Slide Number Placeholder 2">
            <a:extLst>
              <a:ext uri="{FF2B5EF4-FFF2-40B4-BE49-F238E27FC236}">
                <a16:creationId xmlns:a16="http://schemas.microsoft.com/office/drawing/2014/main" id="{1028567D-6B39-518E-4B67-C69A30FA0223}"/>
              </a:ext>
            </a:extLst>
          </p:cNvPr>
          <p:cNvSpPr>
            <a:spLocks noGrp="1"/>
          </p:cNvSpPr>
          <p:nvPr>
            <p:ph type="sldNum" sz="quarter" idx="12"/>
          </p:nvPr>
        </p:nvSpPr>
        <p:spPr/>
        <p:txBody>
          <a:bodyPr/>
          <a:lstStyle/>
          <a:p>
            <a:fld id="{68FDB751-C1B4-42BB-9042-8FBA94899ADD}" type="slidenum">
              <a:rPr lang="en-CA" smtClean="0"/>
              <a:pPr/>
              <a:t>20</a:t>
            </a:fld>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32656"/>
            <a:ext cx="8229600" cy="1310386"/>
          </a:xfrm>
        </p:spPr>
        <p:txBody>
          <a:bodyPr anchor="t">
            <a:normAutofit fontScale="90000"/>
          </a:bodyPr>
          <a:lstStyle/>
          <a:p>
            <a:pPr lvl="0"/>
            <a:r>
              <a:rPr lang="en-CA" sz="2000" dirty="0">
                <a:latin typeface="Times New Roman" panose="02020603050405020304" pitchFamily="18" charset="0"/>
                <a:cs typeface="Times New Roman" panose="02020603050405020304" pitchFamily="18" charset="0"/>
              </a:rPr>
              <a:t>To operate the mechanism attach the length of plastic tubing to the end of the acting syringe that is now housed in the structure. The other syringe should be fully extended before it is connected to the other end of the tubing. Gently push the plunger down. This syringe drives the acting syringe and the arm will move up</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2A0395C7-6038-4DC4-AAAD-F5B6138C7F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451" y="1600200"/>
            <a:ext cx="5015097" cy="4525963"/>
          </a:xfrm>
        </p:spPr>
      </p:pic>
      <p:sp>
        <p:nvSpPr>
          <p:cNvPr id="3" name="Slide Number Placeholder 2">
            <a:extLst>
              <a:ext uri="{FF2B5EF4-FFF2-40B4-BE49-F238E27FC236}">
                <a16:creationId xmlns:a16="http://schemas.microsoft.com/office/drawing/2014/main" id="{6F77F15C-6A0B-78F0-07E3-0AF2E841FE00}"/>
              </a:ext>
            </a:extLst>
          </p:cNvPr>
          <p:cNvSpPr>
            <a:spLocks noGrp="1"/>
          </p:cNvSpPr>
          <p:nvPr>
            <p:ph type="sldNum" sz="quarter" idx="12"/>
          </p:nvPr>
        </p:nvSpPr>
        <p:spPr/>
        <p:txBody>
          <a:bodyPr/>
          <a:lstStyle/>
          <a:p>
            <a:fld id="{68FDB751-C1B4-42BB-9042-8FBA94899ADD}" type="slidenum">
              <a:rPr lang="en-CA" smtClean="0"/>
              <a:pPr/>
              <a:t>21</a:t>
            </a:fld>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939784"/>
          </a:xfrm>
        </p:spPr>
        <p:txBody>
          <a:bodyPr>
            <a:normAutofit/>
          </a:bodyPr>
          <a:lstStyle/>
          <a:p>
            <a:r>
              <a:rPr lang="en-US" sz="1800" dirty="0">
                <a:latin typeface="Book Antiqua" pitchFamily="18" charset="0"/>
              </a:rPr>
              <a:t>LIFTER - open</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4FBA13D9-D699-4BA9-B1A6-1D54F3C6D6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268760"/>
            <a:ext cx="3347160" cy="4896417"/>
          </a:xfrm>
        </p:spPr>
      </p:pic>
      <p:sp>
        <p:nvSpPr>
          <p:cNvPr id="3" name="Slide Number Placeholder 2">
            <a:extLst>
              <a:ext uri="{FF2B5EF4-FFF2-40B4-BE49-F238E27FC236}">
                <a16:creationId xmlns:a16="http://schemas.microsoft.com/office/drawing/2014/main" id="{F3C5B89F-EFCD-CF6C-CF6F-D70B28972F32}"/>
              </a:ext>
            </a:extLst>
          </p:cNvPr>
          <p:cNvSpPr>
            <a:spLocks noGrp="1"/>
          </p:cNvSpPr>
          <p:nvPr>
            <p:ph type="sldNum" sz="quarter" idx="12"/>
          </p:nvPr>
        </p:nvSpPr>
        <p:spPr/>
        <p:txBody>
          <a:bodyPr/>
          <a:lstStyle/>
          <a:p>
            <a:fld id="{68FDB751-C1B4-42BB-9042-8FBA94899ADD}" type="slidenum">
              <a:rPr lang="en-CA" smtClean="0"/>
              <a:pPr/>
              <a:t>22</a:t>
            </a:fld>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8791"/>
            <a:ext cx="8229600" cy="1011222"/>
          </a:xfrm>
        </p:spPr>
        <p:txBody>
          <a:bodyPr>
            <a:normAutofit fontScale="90000"/>
          </a:bodyPr>
          <a:lstStyle/>
          <a:p>
            <a:r>
              <a:rPr lang="en-CA" sz="1800" dirty="0">
                <a:latin typeface="Book Antiqua" pitchFamily="18" charset="0"/>
              </a:rPr>
              <a:t>THE NUMBER #1 REASON THE CLIP TEARS FROM ITS BASE…</a:t>
            </a:r>
            <a:br>
              <a:rPr lang="en-CA" sz="1800" dirty="0">
                <a:latin typeface="Book Antiqua" pitchFamily="18" charset="0"/>
              </a:rPr>
            </a:br>
            <a:br>
              <a:rPr lang="en-CA" sz="1800" dirty="0">
                <a:latin typeface="Book Antiqua" pitchFamily="18" charset="0"/>
              </a:rPr>
            </a:br>
            <a:r>
              <a:rPr lang="en-CA" sz="1800" dirty="0">
                <a:latin typeface="Book Antiqua" panose="02040602050305030304" pitchFamily="18" charset="0"/>
                <a:cs typeface="Times New Roman" panose="02020603050405020304" pitchFamily="18" charset="0"/>
              </a:rPr>
              <a:t>AS THE ARM TURNS SO </a:t>
            </a:r>
            <a:r>
              <a:rPr lang="en-CA" sz="1800" u="sng" dirty="0">
                <a:latin typeface="Book Antiqua" panose="02040602050305030304" pitchFamily="18" charset="0"/>
                <a:cs typeface="Times New Roman" panose="02020603050405020304" pitchFamily="18" charset="0"/>
              </a:rPr>
              <a:t>MUST</a:t>
            </a:r>
            <a:r>
              <a:rPr lang="en-CA" sz="1800" dirty="0">
                <a:latin typeface="Book Antiqua" panose="02040602050305030304" pitchFamily="18" charset="0"/>
                <a:cs typeface="Times New Roman" panose="02020603050405020304" pitchFamily="18" charset="0"/>
              </a:rPr>
              <a:t> THE PLATFORM IT IS MOUNTED ON</a:t>
            </a:r>
            <a:br>
              <a:rPr lang="en-CA" sz="1800" dirty="0">
                <a:latin typeface="Book Antiqua" panose="02040602050305030304" pitchFamily="18" charset="0"/>
                <a:cs typeface="Times New Roman" panose="02020603050405020304" pitchFamily="18" charset="0"/>
              </a:rPr>
            </a:br>
            <a:endParaRPr lang="en-CA" sz="1800" dirty="0">
              <a:latin typeface="Book Antiqua" panose="02040602050305030304"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8" name="Content Placeholder 7">
            <a:extLst>
              <a:ext uri="{FF2B5EF4-FFF2-40B4-BE49-F238E27FC236}">
                <a16:creationId xmlns:a16="http://schemas.microsoft.com/office/drawing/2014/main" id="{38C9BEBB-892F-6218-72A7-25D6C4453B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128" y="1214614"/>
            <a:ext cx="6753744" cy="5218802"/>
          </a:xfrm>
        </p:spPr>
      </p:pic>
      <p:sp>
        <p:nvSpPr>
          <p:cNvPr id="3" name="TextBox 2">
            <a:extLst>
              <a:ext uri="{FF2B5EF4-FFF2-40B4-BE49-F238E27FC236}">
                <a16:creationId xmlns:a16="http://schemas.microsoft.com/office/drawing/2014/main" id="{C02DEC5D-D821-8CF0-6A73-0ACAF02BD0F8}"/>
              </a:ext>
            </a:extLst>
          </p:cNvPr>
          <p:cNvSpPr txBox="1"/>
          <p:nvPr/>
        </p:nvSpPr>
        <p:spPr>
          <a:xfrm>
            <a:off x="1568114" y="2921633"/>
            <a:ext cx="1864568" cy="369332"/>
          </a:xfrm>
          <a:prstGeom prst="rect">
            <a:avLst/>
          </a:prstGeom>
          <a:noFill/>
        </p:spPr>
        <p:txBody>
          <a:bodyPr wrap="square" rtlCol="0">
            <a:spAutoFit/>
          </a:bodyPr>
          <a:lstStyle/>
          <a:p>
            <a:r>
              <a:rPr lang="en-CA" b="1" dirty="0"/>
              <a:t>Arm Fulcrum </a:t>
            </a:r>
            <a:r>
              <a:rPr lang="en-CA" b="1" dirty="0">
                <a:sym typeface="Wingdings" panose="05000000000000000000" pitchFamily="2" charset="2"/>
              </a:rPr>
              <a:t></a:t>
            </a:r>
            <a:endParaRPr lang="en-CA" b="1" dirty="0"/>
          </a:p>
        </p:txBody>
      </p:sp>
      <p:sp>
        <p:nvSpPr>
          <p:cNvPr id="4" name="TextBox 3">
            <a:extLst>
              <a:ext uri="{FF2B5EF4-FFF2-40B4-BE49-F238E27FC236}">
                <a16:creationId xmlns:a16="http://schemas.microsoft.com/office/drawing/2014/main" id="{8BAD4324-A38F-B27E-46DA-8A14FCCA7E86}"/>
              </a:ext>
            </a:extLst>
          </p:cNvPr>
          <p:cNvSpPr txBox="1"/>
          <p:nvPr/>
        </p:nvSpPr>
        <p:spPr>
          <a:xfrm>
            <a:off x="1835696" y="3567036"/>
            <a:ext cx="2268340" cy="369332"/>
          </a:xfrm>
          <a:prstGeom prst="rect">
            <a:avLst/>
          </a:prstGeom>
          <a:noFill/>
        </p:spPr>
        <p:txBody>
          <a:bodyPr wrap="square" rtlCol="0">
            <a:spAutoFit/>
          </a:bodyPr>
          <a:lstStyle/>
          <a:p>
            <a:r>
              <a:rPr lang="en-CA" b="1" dirty="0"/>
              <a:t>Platform fulcrum </a:t>
            </a:r>
            <a:r>
              <a:rPr lang="en-CA" b="1" dirty="0">
                <a:sym typeface="Wingdings" panose="05000000000000000000" pitchFamily="2" charset="2"/>
              </a:rPr>
              <a:t></a:t>
            </a:r>
            <a:endParaRPr lang="en-CA" b="1" dirty="0"/>
          </a:p>
        </p:txBody>
      </p:sp>
      <p:sp>
        <p:nvSpPr>
          <p:cNvPr id="6" name="Slide Number Placeholder 5">
            <a:extLst>
              <a:ext uri="{FF2B5EF4-FFF2-40B4-BE49-F238E27FC236}">
                <a16:creationId xmlns:a16="http://schemas.microsoft.com/office/drawing/2014/main" id="{D307C2E3-FA9E-0712-3BC5-74D0A87F9F0D}"/>
              </a:ext>
            </a:extLst>
          </p:cNvPr>
          <p:cNvSpPr>
            <a:spLocks noGrp="1"/>
          </p:cNvSpPr>
          <p:nvPr>
            <p:ph type="sldNum" sz="quarter" idx="12"/>
          </p:nvPr>
        </p:nvSpPr>
        <p:spPr/>
        <p:txBody>
          <a:bodyPr/>
          <a:lstStyle/>
          <a:p>
            <a:fld id="{68FDB751-C1B4-42BB-9042-8FBA94899ADD}" type="slidenum">
              <a:rPr lang="en-CA" smtClean="0"/>
              <a:pPr/>
              <a:t>23</a:t>
            </a:fld>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65551"/>
          </a:xfrm>
        </p:spPr>
        <p:txBody>
          <a:bodyPr>
            <a:noAutofit/>
          </a:bodyPr>
          <a:lstStyle/>
          <a:p>
            <a:r>
              <a:rPr lang="en-CA" sz="1800" dirty="0">
                <a:latin typeface="Times New Roman" panose="02020603050405020304" pitchFamily="18" charset="0"/>
                <a:cs typeface="Times New Roman" panose="02020603050405020304" pitchFamily="18" charset="0"/>
              </a:rPr>
              <a:t>First, make a 4” – 102mm cube </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You will need 8 X 3⅝”- 92mm pieces and 4 X 3¼” - 83mm pieces. </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First make two squares using 4 X 3⅝” - 92mm pieces for each.</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These images show the steps involved in making the cube.</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Note how the pieces are set out. See next slide. </a:t>
            </a:r>
          </a:p>
        </p:txBody>
      </p:sp>
      <p:sp>
        <p:nvSpPr>
          <p:cNvPr id="3" name="Content Placeholder 2"/>
          <p:cNvSpPr>
            <a:spLocks noGrp="1"/>
          </p:cNvSpPr>
          <p:nvPr>
            <p:ph idx="1"/>
          </p:nvPr>
        </p:nvSpPr>
        <p:spPr>
          <a:xfrm>
            <a:off x="457200" y="1417638"/>
            <a:ext cx="8229600" cy="4938712"/>
          </a:xfrm>
        </p:spPr>
        <p:txBody>
          <a:bodyPr>
            <a:normAutofit/>
          </a:bodyPr>
          <a:lstStyle/>
          <a:p>
            <a:endParaRPr lang="en-US" sz="2000" dirty="0">
              <a:latin typeface="Book Antiqua" pitchFamily="18" charset="0"/>
            </a:endParaRPr>
          </a:p>
          <a:p>
            <a:pPr>
              <a:buNone/>
            </a:pPr>
            <a:endParaRPr lang="en-CA" dirty="0"/>
          </a:p>
        </p:txBody>
      </p:sp>
      <p:sp>
        <p:nvSpPr>
          <p:cNvPr id="4" name="Footer Placeholder 3"/>
          <p:cNvSpPr>
            <a:spLocks noGrp="1"/>
          </p:cNvSpPr>
          <p:nvPr>
            <p:ph type="ftr" sz="quarter" idx="11"/>
          </p:nvPr>
        </p:nvSpPr>
        <p:spPr/>
        <p:txBody>
          <a:bodyPr/>
          <a:lstStyle/>
          <a:p>
            <a:r>
              <a:rPr lang="en-US">
                <a:solidFill>
                  <a:prstClr val="black">
                    <a:tint val="75000"/>
                  </a:prstClr>
                </a:solidFill>
              </a:rPr>
              <a:t>5.29.24 JF</a:t>
            </a:r>
            <a:endParaRPr lang="en-CA">
              <a:solidFill>
                <a:prstClr val="black">
                  <a:tint val="75000"/>
                </a:prstClr>
              </a:solidFill>
            </a:endParaRPr>
          </a:p>
        </p:txBody>
      </p:sp>
      <p:pic>
        <p:nvPicPr>
          <p:cNvPr id="8" name="Content Placeholder 13">
            <a:extLst>
              <a:ext uri="{FF2B5EF4-FFF2-40B4-BE49-F238E27FC236}">
                <a16:creationId xmlns:a16="http://schemas.microsoft.com/office/drawing/2014/main" id="{FF6EE4D1-A95D-4727-9A96-4FFE92D746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1" y="1857459"/>
            <a:ext cx="4092183" cy="2098043"/>
          </a:xfrm>
          <a:prstGeom prst="rect">
            <a:avLst/>
          </a:prstGeom>
        </p:spPr>
      </p:pic>
      <p:pic>
        <p:nvPicPr>
          <p:cNvPr id="10" name="Picture 9">
            <a:extLst>
              <a:ext uri="{FF2B5EF4-FFF2-40B4-BE49-F238E27FC236}">
                <a16:creationId xmlns:a16="http://schemas.microsoft.com/office/drawing/2014/main" id="{FD772967-2E4E-4D61-8F2F-B9D72B500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3" y="3722756"/>
            <a:ext cx="4950737" cy="2610739"/>
          </a:xfrm>
          <a:prstGeom prst="rect">
            <a:avLst/>
          </a:prstGeom>
        </p:spPr>
      </p:pic>
      <p:sp>
        <p:nvSpPr>
          <p:cNvPr id="5" name="TextBox 4">
            <a:extLst>
              <a:ext uri="{FF2B5EF4-FFF2-40B4-BE49-F238E27FC236}">
                <a16:creationId xmlns:a16="http://schemas.microsoft.com/office/drawing/2014/main" id="{1F8099A2-25AB-45AC-9FBA-8F331B482AB2}"/>
              </a:ext>
            </a:extLst>
          </p:cNvPr>
          <p:cNvSpPr txBox="1"/>
          <p:nvPr/>
        </p:nvSpPr>
        <p:spPr>
          <a:xfrm>
            <a:off x="4327612" y="5998445"/>
            <a:ext cx="3384376" cy="369332"/>
          </a:xfrm>
          <a:prstGeom prst="rect">
            <a:avLst/>
          </a:prstGeom>
          <a:noFill/>
        </p:spPr>
        <p:txBody>
          <a:bodyPr wrap="square" rtlCol="0">
            <a:spAutoFit/>
          </a:bodyPr>
          <a:lstStyle/>
          <a:p>
            <a:r>
              <a:rPr lang="en-CA" dirty="0"/>
              <a:t> Glue corners on one (1) side only</a:t>
            </a:r>
            <a:endParaRPr lang="en-US" dirty="0"/>
          </a:p>
        </p:txBody>
      </p:sp>
      <p:sp>
        <p:nvSpPr>
          <p:cNvPr id="9" name="TextBox 8">
            <a:extLst>
              <a:ext uri="{FF2B5EF4-FFF2-40B4-BE49-F238E27FC236}">
                <a16:creationId xmlns:a16="http://schemas.microsoft.com/office/drawing/2014/main" id="{D3136A4E-B20A-330F-B5C1-D5FF6D1233C1}"/>
              </a:ext>
            </a:extLst>
          </p:cNvPr>
          <p:cNvSpPr txBox="1"/>
          <p:nvPr/>
        </p:nvSpPr>
        <p:spPr>
          <a:xfrm>
            <a:off x="5235275" y="2040189"/>
            <a:ext cx="3106688" cy="1292662"/>
          </a:xfrm>
          <a:prstGeom prst="rect">
            <a:avLst/>
          </a:prstGeom>
          <a:noFill/>
        </p:spPr>
        <p:txBody>
          <a:bodyPr wrap="square">
            <a:spAutoFit/>
          </a:bodyPr>
          <a:lstStyle/>
          <a:p>
            <a:pPr marL="0" indent="0">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Gluing techniques: </a:t>
            </a:r>
          </a:p>
          <a:p>
            <a:pPr>
              <a:defRPr/>
            </a:pPr>
            <a:r>
              <a:rPr lang="en-US" sz="1800" dirty="0">
                <a:latin typeface="Times New Roman" panose="02020603050405020304" pitchFamily="18" charset="0"/>
                <a:cs typeface="Times New Roman" panose="02020603050405020304" pitchFamily="18" charset="0"/>
              </a:rPr>
              <a:t>Use sparing amounts of glue.</a:t>
            </a:r>
          </a:p>
          <a:p>
            <a:pPr>
              <a:defRPr/>
            </a:pPr>
            <a:r>
              <a:rPr lang="en-US" sz="1800" dirty="0">
                <a:latin typeface="Times New Roman" panose="02020603050405020304" pitchFamily="18" charset="0"/>
                <a:cs typeface="Times New Roman" panose="02020603050405020304" pitchFamily="18" charset="0"/>
              </a:rPr>
              <a:t>Use craft stick to spread a thin layer of glue at all joints.</a:t>
            </a:r>
          </a:p>
        </p:txBody>
      </p:sp>
      <p:sp>
        <p:nvSpPr>
          <p:cNvPr id="7" name="TextBox 6">
            <a:extLst>
              <a:ext uri="{FF2B5EF4-FFF2-40B4-BE49-F238E27FC236}">
                <a16:creationId xmlns:a16="http://schemas.microsoft.com/office/drawing/2014/main" id="{B3E6C5B1-0E74-EDEC-C5D1-0A06FC39C1C0}"/>
              </a:ext>
            </a:extLst>
          </p:cNvPr>
          <p:cNvSpPr txBox="1"/>
          <p:nvPr/>
        </p:nvSpPr>
        <p:spPr>
          <a:xfrm>
            <a:off x="669397" y="4653136"/>
            <a:ext cx="2678467" cy="1477328"/>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WORKING IN GROUPS OF 3 OR 4? One/Two person(s) can move to page 12 and construct the small platform and the arm</a:t>
            </a:r>
          </a:p>
        </p:txBody>
      </p:sp>
      <p:sp>
        <p:nvSpPr>
          <p:cNvPr id="6" name="Slide Number Placeholder 5">
            <a:extLst>
              <a:ext uri="{FF2B5EF4-FFF2-40B4-BE49-F238E27FC236}">
                <a16:creationId xmlns:a16="http://schemas.microsoft.com/office/drawing/2014/main" id="{B9755097-8A51-98E7-3CB6-892A59398E61}"/>
              </a:ext>
            </a:extLst>
          </p:cNvPr>
          <p:cNvSpPr>
            <a:spLocks noGrp="1"/>
          </p:cNvSpPr>
          <p:nvPr>
            <p:ph type="sldNum" sz="quarter" idx="12"/>
          </p:nvPr>
        </p:nvSpPr>
        <p:spPr/>
        <p:txBody>
          <a:bodyPr/>
          <a:lstStyle/>
          <a:p>
            <a:fld id="{68FDB751-C1B4-42BB-9042-8FBA94899ADD}" type="slidenum">
              <a:rPr lang="en-CA" smtClean="0"/>
              <a:pPr/>
              <a:t>3</a:t>
            </a:fld>
            <a:endParaRPr lang="en-CA"/>
          </a:p>
        </p:txBody>
      </p:sp>
    </p:spTree>
    <p:extLst>
      <p:ext uri="{BB962C8B-B14F-4D97-AF65-F5344CB8AC3E}">
        <p14:creationId xmlns:p14="http://schemas.microsoft.com/office/powerpoint/2010/main" val="40116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anose="02040602050305030304" pitchFamily="18" charset="0"/>
              </a:rPr>
              <a:t>Just in case you need help making the cube</a:t>
            </a:r>
          </a:p>
        </p:txBody>
      </p:sp>
      <p:sp>
        <p:nvSpPr>
          <p:cNvPr id="4" name="Footer Placeholder 3"/>
          <p:cNvSpPr>
            <a:spLocks noGrp="1"/>
          </p:cNvSpPr>
          <p:nvPr>
            <p:ph type="ftr" sz="quarter" idx="11"/>
          </p:nvPr>
        </p:nvSpPr>
        <p:spPr/>
        <p:txBody>
          <a:bodyPr/>
          <a:lstStyle/>
          <a:p>
            <a:r>
              <a:rPr lang="en-US"/>
              <a:t>5.29.24 JF</a:t>
            </a:r>
            <a:endParaRPr lang="en-CA"/>
          </a:p>
        </p:txBody>
      </p:sp>
      <p:pic>
        <p:nvPicPr>
          <p:cNvPr id="8" name="Content Placeholder 7">
            <a:extLst>
              <a:ext uri="{FF2B5EF4-FFF2-40B4-BE49-F238E27FC236}">
                <a16:creationId xmlns:a16="http://schemas.microsoft.com/office/drawing/2014/main" id="{B09D9F5E-CEE5-9BEA-021B-7EC5CA41F2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46476"/>
            <a:ext cx="7967498" cy="4979687"/>
          </a:xfrm>
        </p:spPr>
      </p:pic>
      <p:sp>
        <p:nvSpPr>
          <p:cNvPr id="3" name="Slide Number Placeholder 2">
            <a:extLst>
              <a:ext uri="{FF2B5EF4-FFF2-40B4-BE49-F238E27FC236}">
                <a16:creationId xmlns:a16="http://schemas.microsoft.com/office/drawing/2014/main" id="{B3D320FB-18DB-1CB6-7BB9-4981BBFDEF52}"/>
              </a:ext>
            </a:extLst>
          </p:cNvPr>
          <p:cNvSpPr>
            <a:spLocks noGrp="1"/>
          </p:cNvSpPr>
          <p:nvPr>
            <p:ph type="sldNum" sz="quarter" idx="12"/>
          </p:nvPr>
        </p:nvSpPr>
        <p:spPr/>
        <p:txBody>
          <a:bodyPr/>
          <a:lstStyle/>
          <a:p>
            <a:fld id="{68FDB751-C1B4-42BB-9042-8FBA94899ADD}" type="slidenum">
              <a:rPr lang="en-CA" smtClean="0"/>
              <a:pPr/>
              <a:t>4</a:t>
            </a:fld>
            <a:endParaRPr lang="en-CA"/>
          </a:p>
        </p:txBody>
      </p:sp>
    </p:spTree>
    <p:extLst>
      <p:ext uri="{BB962C8B-B14F-4D97-AF65-F5344CB8AC3E}">
        <p14:creationId xmlns:p14="http://schemas.microsoft.com/office/powerpoint/2010/main" val="296331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9349-CD1E-4D84-8783-E3DB2FBC726B}"/>
              </a:ext>
            </a:extLst>
          </p:cNvPr>
          <p:cNvSpPr>
            <a:spLocks noGrp="1"/>
          </p:cNvSpPr>
          <p:nvPr>
            <p:ph type="title"/>
          </p:nvPr>
        </p:nvSpPr>
        <p:spPr/>
        <p:txBody>
          <a:bodyPr>
            <a:normAutofit/>
          </a:bodyPr>
          <a:lstStyle/>
          <a:p>
            <a:r>
              <a:rPr lang="en-US" sz="1800" dirty="0">
                <a:latin typeface="Times New Roman" panose="02020603050405020304" pitchFamily="18" charset="0"/>
                <a:cs typeface="Times New Roman" panose="02020603050405020304" pitchFamily="18" charset="0"/>
              </a:rPr>
              <a:t>Add 4 X 3¼” – 83mm pieces as uprights.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Notice how a “double-sized” green triangle is used to secure the corners</a:t>
            </a:r>
          </a:p>
        </p:txBody>
      </p:sp>
      <p:pic>
        <p:nvPicPr>
          <p:cNvPr id="6" name="Content Placeholder 5">
            <a:extLst>
              <a:ext uri="{FF2B5EF4-FFF2-40B4-BE49-F238E27FC236}">
                <a16:creationId xmlns:a16="http://schemas.microsoft.com/office/drawing/2014/main" id="{EF6202F4-F5CF-4763-91A3-4B6558B5B5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543" y="1196752"/>
            <a:ext cx="5083314" cy="3888432"/>
          </a:xfrm>
        </p:spPr>
      </p:pic>
      <p:sp>
        <p:nvSpPr>
          <p:cNvPr id="4" name="Footer Placeholder 3">
            <a:extLst>
              <a:ext uri="{FF2B5EF4-FFF2-40B4-BE49-F238E27FC236}">
                <a16:creationId xmlns:a16="http://schemas.microsoft.com/office/drawing/2014/main" id="{0B8B87EA-34C9-430F-8E0D-2328C1A2073D}"/>
              </a:ext>
            </a:extLst>
          </p:cNvPr>
          <p:cNvSpPr>
            <a:spLocks noGrp="1"/>
          </p:cNvSpPr>
          <p:nvPr>
            <p:ph type="ftr" sz="quarter" idx="11"/>
          </p:nvPr>
        </p:nvSpPr>
        <p:spPr/>
        <p:txBody>
          <a:bodyPr/>
          <a:lstStyle/>
          <a:p>
            <a:r>
              <a:rPr lang="en-US"/>
              <a:t>5.29.24 JF</a:t>
            </a:r>
            <a:endParaRPr lang="en-CA"/>
          </a:p>
        </p:txBody>
      </p:sp>
      <p:pic>
        <p:nvPicPr>
          <p:cNvPr id="8" name="Picture 7">
            <a:extLst>
              <a:ext uri="{FF2B5EF4-FFF2-40B4-BE49-F238E27FC236}">
                <a16:creationId xmlns:a16="http://schemas.microsoft.com/office/drawing/2014/main" id="{F2092E3C-D739-4350-BA63-94DF53061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76193"/>
            <a:ext cx="3212976" cy="3212976"/>
          </a:xfrm>
          <a:prstGeom prst="rect">
            <a:avLst/>
          </a:prstGeom>
        </p:spPr>
      </p:pic>
      <p:sp>
        <p:nvSpPr>
          <p:cNvPr id="3" name="TextBox 2">
            <a:extLst>
              <a:ext uri="{FF2B5EF4-FFF2-40B4-BE49-F238E27FC236}">
                <a16:creationId xmlns:a16="http://schemas.microsoft.com/office/drawing/2014/main" id="{39E30FCE-1171-4CBE-B8DB-72A4801DCC17}"/>
              </a:ext>
            </a:extLst>
          </p:cNvPr>
          <p:cNvSpPr txBox="1"/>
          <p:nvPr/>
        </p:nvSpPr>
        <p:spPr>
          <a:xfrm>
            <a:off x="3995936" y="1873540"/>
            <a:ext cx="2895600" cy="369332"/>
          </a:xfrm>
          <a:prstGeom prst="rect">
            <a:avLst/>
          </a:prstGeom>
          <a:noFill/>
        </p:spPr>
        <p:txBody>
          <a:bodyPr wrap="square" rtlCol="0">
            <a:spAutoFit/>
          </a:bodyPr>
          <a:lstStyle/>
          <a:p>
            <a:r>
              <a:rPr lang="en-CA" dirty="0"/>
              <a:t> Double-sized green gussets</a:t>
            </a:r>
            <a:endParaRPr lang="en-US" dirty="0"/>
          </a:p>
        </p:txBody>
      </p:sp>
      <p:sp>
        <p:nvSpPr>
          <p:cNvPr id="5" name="Slide Number Placeholder 4">
            <a:extLst>
              <a:ext uri="{FF2B5EF4-FFF2-40B4-BE49-F238E27FC236}">
                <a16:creationId xmlns:a16="http://schemas.microsoft.com/office/drawing/2014/main" id="{A300D03F-D788-89B7-33A6-2F9971ACBBF1}"/>
              </a:ext>
            </a:extLst>
          </p:cNvPr>
          <p:cNvSpPr>
            <a:spLocks noGrp="1"/>
          </p:cNvSpPr>
          <p:nvPr>
            <p:ph type="sldNum" sz="quarter" idx="12"/>
          </p:nvPr>
        </p:nvSpPr>
        <p:spPr/>
        <p:txBody>
          <a:bodyPr/>
          <a:lstStyle/>
          <a:p>
            <a:fld id="{68FDB751-C1B4-42BB-9042-8FBA94899ADD}" type="slidenum">
              <a:rPr lang="en-CA" smtClean="0"/>
              <a:pPr/>
              <a:t>5</a:t>
            </a:fld>
            <a:endParaRPr lang="en-CA"/>
          </a:p>
        </p:txBody>
      </p:sp>
    </p:spTree>
    <p:extLst>
      <p:ext uri="{BB962C8B-B14F-4D97-AF65-F5344CB8AC3E}">
        <p14:creationId xmlns:p14="http://schemas.microsoft.com/office/powerpoint/2010/main" val="93060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CA" sz="1800" dirty="0">
                <a:latin typeface="Times New Roman" panose="02020603050405020304" pitchFamily="18" charset="0"/>
                <a:cs typeface="Times New Roman" panose="02020603050405020304" pitchFamily="18" charset="0"/>
              </a:rPr>
              <a:t>Add to the cube to make the structure for the Lifter.</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Glue two 8” - 203mm pieces to one side of the cube. Reinforce by gluing two strips 4” x ¾” (101mm x 19mm) on the side – cut these from the green card</a:t>
            </a:r>
          </a:p>
        </p:txBody>
      </p:sp>
      <p:sp>
        <p:nvSpPr>
          <p:cNvPr id="4" name="Footer Placeholder 3"/>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960FAD9C-E322-445E-859B-8304F1167B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8060" y="1865548"/>
            <a:ext cx="4187879" cy="4525963"/>
          </a:xfrm>
        </p:spPr>
      </p:pic>
      <p:sp>
        <p:nvSpPr>
          <p:cNvPr id="3" name="Slide Number Placeholder 2">
            <a:extLst>
              <a:ext uri="{FF2B5EF4-FFF2-40B4-BE49-F238E27FC236}">
                <a16:creationId xmlns:a16="http://schemas.microsoft.com/office/drawing/2014/main" id="{2F1DDE49-3D73-E5EC-FE92-168AAB4B2627}"/>
              </a:ext>
            </a:extLst>
          </p:cNvPr>
          <p:cNvSpPr>
            <a:spLocks noGrp="1"/>
          </p:cNvSpPr>
          <p:nvPr>
            <p:ph type="sldNum" sz="quarter" idx="12"/>
          </p:nvPr>
        </p:nvSpPr>
        <p:spPr/>
        <p:txBody>
          <a:bodyPr/>
          <a:lstStyle/>
          <a:p>
            <a:fld id="{68FDB751-C1B4-42BB-9042-8FBA94899ADD}" type="slidenum">
              <a:rPr lang="en-CA" smtClean="0"/>
              <a:pPr/>
              <a:t>6</a:t>
            </a:fld>
            <a:endParaRPr lang="en-CA"/>
          </a:p>
        </p:txBody>
      </p:sp>
    </p:spTree>
    <p:extLst>
      <p:ext uri="{BB962C8B-B14F-4D97-AF65-F5344CB8AC3E}">
        <p14:creationId xmlns:p14="http://schemas.microsoft.com/office/powerpoint/2010/main" val="257926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017644"/>
          </a:xfrm>
        </p:spPr>
        <p:txBody>
          <a:bodyPr anchor="t">
            <a:normAutofit/>
          </a:bodyPr>
          <a:lstStyle/>
          <a:p>
            <a:r>
              <a:rPr lang="en-CA" sz="1800" dirty="0">
                <a:latin typeface="Book Antiqua" pitchFamily="18" charset="0"/>
              </a:rPr>
              <a:t>Glue  two 3¼” – 83mm pieces between the 8” – 203mm uprights and reinforce with four green gussets or triangles </a:t>
            </a:r>
          </a:p>
        </p:txBody>
      </p:sp>
      <p:sp>
        <p:nvSpPr>
          <p:cNvPr id="4" name="Footer Placeholder 3"/>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4316E5A5-FFA1-4222-B939-9DDA8F57F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660562"/>
            <a:ext cx="4087701" cy="4465601"/>
          </a:xfrm>
        </p:spPr>
      </p:pic>
      <p:sp>
        <p:nvSpPr>
          <p:cNvPr id="3" name="Slide Number Placeholder 2">
            <a:extLst>
              <a:ext uri="{FF2B5EF4-FFF2-40B4-BE49-F238E27FC236}">
                <a16:creationId xmlns:a16="http://schemas.microsoft.com/office/drawing/2014/main" id="{87893250-B5BD-9384-50AD-EE26B35C218C}"/>
              </a:ext>
            </a:extLst>
          </p:cNvPr>
          <p:cNvSpPr>
            <a:spLocks noGrp="1"/>
          </p:cNvSpPr>
          <p:nvPr>
            <p:ph type="sldNum" sz="quarter" idx="12"/>
          </p:nvPr>
        </p:nvSpPr>
        <p:spPr/>
        <p:txBody>
          <a:bodyPr/>
          <a:lstStyle/>
          <a:p>
            <a:fld id="{68FDB751-C1B4-42BB-9042-8FBA94899ADD}" type="slidenum">
              <a:rPr lang="en-CA" smtClean="0"/>
              <a:pPr/>
              <a:t>7</a:t>
            </a:fld>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76672"/>
            <a:ext cx="8229600" cy="1728192"/>
          </a:xfrm>
        </p:spPr>
        <p:txBody>
          <a:bodyPr anchor="t">
            <a:normAutofit/>
          </a:bodyPr>
          <a:lstStyle/>
          <a:p>
            <a:br>
              <a:rPr lang="en-CA" sz="1400" dirty="0"/>
            </a:br>
            <a:r>
              <a:rPr lang="en-CA" sz="1800" dirty="0">
                <a:latin typeface="Times New Roman" panose="02020603050405020304" pitchFamily="18" charset="0"/>
                <a:cs typeface="Times New Roman" panose="02020603050405020304" pitchFamily="18" charset="0"/>
              </a:rPr>
              <a:t>Glue an axle holder onto the outside of the top of the cube as shown. Mark the center of the axle holder and mark 2½” - 64mm from the edge furthest from the uprights. Glue the axle holder into position checking it is horizontal and parallel to the 3¼” – 83mm piece you glued in last</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69199EC2-B723-498B-97A4-FA871E95D6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9995" y="1822945"/>
            <a:ext cx="4744010" cy="4525963"/>
          </a:xfrm>
        </p:spPr>
      </p:pic>
      <p:sp>
        <p:nvSpPr>
          <p:cNvPr id="8" name="TextBox 7">
            <a:extLst>
              <a:ext uri="{FF2B5EF4-FFF2-40B4-BE49-F238E27FC236}">
                <a16:creationId xmlns:a16="http://schemas.microsoft.com/office/drawing/2014/main" id="{D83B1A84-A3E8-42C3-9CFC-E428C8ACB886}"/>
              </a:ext>
            </a:extLst>
          </p:cNvPr>
          <p:cNvSpPr txBox="1"/>
          <p:nvPr/>
        </p:nvSpPr>
        <p:spPr>
          <a:xfrm>
            <a:off x="2411760" y="3551137"/>
            <a:ext cx="2376264" cy="369332"/>
          </a:xfrm>
          <a:prstGeom prst="rect">
            <a:avLst/>
          </a:prstGeom>
          <a:noFill/>
        </p:spPr>
        <p:txBody>
          <a:bodyPr wrap="square" rtlCol="0">
            <a:spAutoFit/>
          </a:bodyPr>
          <a:lstStyle/>
          <a:p>
            <a:r>
              <a:rPr lang="en-CA" dirty="0"/>
              <a:t> </a:t>
            </a:r>
            <a:r>
              <a:rPr lang="en-CA" dirty="0">
                <a:sym typeface="Wingdings" panose="05000000000000000000" pitchFamily="2" charset="2"/>
              </a:rPr>
              <a:t>             2</a:t>
            </a:r>
            <a:r>
              <a:rPr lang="en-CA" dirty="0">
                <a:latin typeface="Times New Roman" panose="02020603050405020304" pitchFamily="18" charset="0"/>
                <a:cs typeface="Times New Roman" panose="02020603050405020304" pitchFamily="18" charset="0"/>
                <a:sym typeface="Wingdings" panose="05000000000000000000" pitchFamily="2" charset="2"/>
              </a:rPr>
              <a:t>½”          </a:t>
            </a:r>
            <a:endParaRPr lang="en-US" dirty="0"/>
          </a:p>
        </p:txBody>
      </p:sp>
      <p:sp>
        <p:nvSpPr>
          <p:cNvPr id="3" name="Slide Number Placeholder 2">
            <a:extLst>
              <a:ext uri="{FF2B5EF4-FFF2-40B4-BE49-F238E27FC236}">
                <a16:creationId xmlns:a16="http://schemas.microsoft.com/office/drawing/2014/main" id="{67740C00-C37F-4D9D-94D9-5178571100FE}"/>
              </a:ext>
            </a:extLst>
          </p:cNvPr>
          <p:cNvSpPr>
            <a:spLocks noGrp="1"/>
          </p:cNvSpPr>
          <p:nvPr>
            <p:ph type="sldNum" sz="quarter" idx="12"/>
          </p:nvPr>
        </p:nvSpPr>
        <p:spPr/>
        <p:txBody>
          <a:bodyPr/>
          <a:lstStyle/>
          <a:p>
            <a:fld id="{68FDB751-C1B4-42BB-9042-8FBA94899ADD}" type="slidenum">
              <a:rPr lang="en-CA" smtClean="0"/>
              <a:pPr/>
              <a:t>8</a:t>
            </a:fld>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800" dirty="0">
                <a:latin typeface="Book Antiqua" panose="02040602050305030304" pitchFamily="18" charset="0"/>
              </a:rPr>
              <a:t>Glue two more axle holders on the inside edges to reinforce. Make sure the holes line up</a:t>
            </a:r>
          </a:p>
        </p:txBody>
      </p:sp>
      <p:sp>
        <p:nvSpPr>
          <p:cNvPr id="4" name="Footer Placeholder 3"/>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DF1A6691-2A87-4327-ABAF-D0FFDC03AB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311" y="1600200"/>
            <a:ext cx="6697378" cy="4525963"/>
          </a:xfrm>
        </p:spPr>
      </p:pic>
      <p:sp>
        <p:nvSpPr>
          <p:cNvPr id="3" name="Slide Number Placeholder 2">
            <a:extLst>
              <a:ext uri="{FF2B5EF4-FFF2-40B4-BE49-F238E27FC236}">
                <a16:creationId xmlns:a16="http://schemas.microsoft.com/office/drawing/2014/main" id="{70435285-A0E1-1B6E-EF79-B0A34FAFF2BB}"/>
              </a:ext>
            </a:extLst>
          </p:cNvPr>
          <p:cNvSpPr>
            <a:spLocks noGrp="1"/>
          </p:cNvSpPr>
          <p:nvPr>
            <p:ph type="sldNum" sz="quarter" idx="12"/>
          </p:nvPr>
        </p:nvSpPr>
        <p:spPr/>
        <p:txBody>
          <a:bodyPr/>
          <a:lstStyle/>
          <a:p>
            <a:fld id="{68FDB751-C1B4-42BB-9042-8FBA94899ADD}" type="slidenum">
              <a:rPr lang="en-CA" smtClean="0"/>
              <a:pPr/>
              <a:t>9</a:t>
            </a:fld>
            <a:endParaRPr lang="en-CA"/>
          </a:p>
        </p:txBody>
      </p:sp>
    </p:spTree>
    <p:extLst>
      <p:ext uri="{BB962C8B-B14F-4D97-AF65-F5344CB8AC3E}">
        <p14:creationId xmlns:p14="http://schemas.microsoft.com/office/powerpoint/2010/main" val="3848493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1168</Words>
  <Application>Microsoft Office PowerPoint</Application>
  <PresentationFormat>On-screen Show (4:3)</PresentationFormat>
  <Paragraphs>94</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 Antiqua</vt:lpstr>
      <vt:lpstr>Calibri</vt:lpstr>
      <vt:lpstr>Times New Roman</vt:lpstr>
      <vt:lpstr>Wingdings</vt:lpstr>
      <vt:lpstr>Office Theme</vt:lpstr>
      <vt:lpstr>Lifter </vt:lpstr>
      <vt:lpstr>Contents of the Lifter Kit</vt:lpstr>
      <vt:lpstr>First, make a 4” – 102mm cube  You will need 8 X 3⅝”- 92mm pieces and 4 X 3¼” - 83mm pieces.  First make two squares using 4 X 3⅝” - 92mm pieces for each. These images show the steps involved in making the cube. Note how the pieces are set out. See next slide. </vt:lpstr>
      <vt:lpstr>Just in case you need help making the cube</vt:lpstr>
      <vt:lpstr>Add 4 X 3¼” – 83mm pieces as uprights.  Notice how a “double-sized” green triangle is used to secure the corners</vt:lpstr>
      <vt:lpstr>Add to the cube to make the structure for the Lifter. Glue two 8” - 203mm pieces to one side of the cube. Reinforce by gluing two strips 4” x ¾” (101mm x 19mm) on the side – cut these from the green card</vt:lpstr>
      <vt:lpstr>Glue  two 3¼” – 83mm pieces between the 8” – 203mm uprights and reinforce with four green gussets or triangles </vt:lpstr>
      <vt:lpstr> Glue an axle holder onto the outside of the top of the cube as shown. Mark the center of the axle holder and mark 2½” - 64mm from the edge furthest from the uprights. Glue the axle holder into position checking it is horizontal and parallel to the 3¼” – 83mm piece you glued in last </vt:lpstr>
      <vt:lpstr>Glue two more axle holders on the inside edges to reinforce. Make sure the holes line up</vt:lpstr>
      <vt:lpstr>Glue an axle holder onto the outside of each upright so that the centre of the hole is 1 ½”-38mm from the top of the upright and the hole points towards the cube.  Once horizontal and perpendicular to the uprights glue two more axle holders on the inside</vt:lpstr>
      <vt:lpstr>Once everything is dry, test in the structure using a 5” - 127mm axle and ensure smooth rotations. In the meantime, see where the small platform is in the pic below. </vt:lpstr>
      <vt:lpstr>Glue together three 1” – 25mm pieces using glue between the pieces. Glue two axle holders to opposite sides and trim. This is the platform that will hold the white syringe holder of the piston-syringe that moves the arm  </vt:lpstr>
      <vt:lpstr>Make the arm by connecting two 8”  - 203mm pieces and two 1 ½” – 38mm pieces. Use 8 corner gussets – four on each side. </vt:lpstr>
      <vt:lpstr>On the frame glue an axle holder in place so that its smallest angle touches the corner of the frame. Use a 5” – 127mm axle to align and glue another axle holder on the outside of the opposite side. Test that the axle sits across the frame parallel to the shortest end </vt:lpstr>
      <vt:lpstr>Glue another axle holder in place so that its smallest angle touches the other smallest angle of the first axle holder glued to the frame. In the same way and using the 3” - 76mm axle, align and glue in place another axle holder on the outside of the opposite side. Follow by aligning and gluing in place two more axle holders on the inside of the frame. The four axle holders must allow for a smooth rotation by the 3” – 76mm axle  </vt:lpstr>
      <vt:lpstr>There are a number of steps in assembling the mechanism. The first is to identify the syringe that has a hole drilled in its plunger. The 3” -76mm axle fits through this hole and should turn in it. The axle and plunger fit between the double axle holders on the  arm and the protruding, axle is secured using a mini-washer on each end  </vt:lpstr>
      <vt:lpstr>Strip the backing from the white piston syringe holder and press it firmly onto the platform</vt:lpstr>
      <vt:lpstr>Place the barrel of the syringe into the clip so that the clip aligns with the 15cc mark or thereabouts. Be careful to orientate the barrel lip as shown </vt:lpstr>
      <vt:lpstr>Mount the syringe platform onto the structure so the lip points toward the 8” - 203mm uprights and the barrel is above the axle. Secure with four mini-washers, two securing the syringe platform and two securing the axle ends on the outside of the structure </vt:lpstr>
      <vt:lpstr>Carefully insert the plunger into the barrel of the syringe until the holes of the white axle holder at its end align with the holes in the axle holders glued to the 8” – 203mm uprights on the structure. Once aligned, carefully insert a 5” – 127mm axle through all six holes. This axle is secured with a mini-washer at each end </vt:lpstr>
      <vt:lpstr>To operate the mechanism attach the length of plastic tubing to the end of the acting syringe that is now housed in the structure. The other syringe should be fully extended before it is connected to the other end of the tubing. Gently push the plunger down. This syringe drives the acting syringe and the arm will move up </vt:lpstr>
      <vt:lpstr>LIFTER - open</vt:lpstr>
      <vt:lpstr>THE NUMBER #1 REASON THE CLIP TEARS FROM ITS BASE…  AS THE ARM TURNS SO MUST THE PLATFORM IT IS MOUNTED 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Lifter - Prototype</dc:title>
  <dc:creator>Stephen J. Rogers</dc:creator>
  <cp:lastModifiedBy>James Foster</cp:lastModifiedBy>
  <cp:revision>120</cp:revision>
  <cp:lastPrinted>2022-06-21T16:34:28Z</cp:lastPrinted>
  <dcterms:created xsi:type="dcterms:W3CDTF">2010-01-26T18:52:24Z</dcterms:created>
  <dcterms:modified xsi:type="dcterms:W3CDTF">2024-12-07T19:15:06Z</dcterms:modified>
</cp:coreProperties>
</file>