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599" r:id="rId3"/>
    <p:sldId id="447" r:id="rId4"/>
    <p:sldId id="585" r:id="rId5"/>
    <p:sldId id="600" r:id="rId6"/>
    <p:sldId id="601" r:id="rId7"/>
    <p:sldId id="584" r:id="rId8"/>
    <p:sldId id="596" r:id="rId9"/>
    <p:sldId id="597" r:id="rId10"/>
    <p:sldId id="595" r:id="rId11"/>
    <p:sldId id="576" r:id="rId12"/>
    <p:sldId id="442" r:id="rId13"/>
    <p:sldId id="598" r:id="rId14"/>
    <p:sldId id="444" r:id="rId15"/>
    <p:sldId id="453" r:id="rId16"/>
    <p:sldId id="571" r:id="rId17"/>
    <p:sldId id="569" r:id="rId18"/>
    <p:sldId id="497" r:id="rId19"/>
    <p:sldId id="583" r:id="rId20"/>
    <p:sldId id="582"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81" autoAdjust="0"/>
    <p:restoredTop sz="59514" autoAdjust="0"/>
  </p:normalViewPr>
  <p:slideViewPr>
    <p:cSldViewPr>
      <p:cViewPr varScale="1">
        <p:scale>
          <a:sx n="46" d="100"/>
          <a:sy n="46" d="100"/>
        </p:scale>
        <p:origin x="111"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1" d="100"/>
          <a:sy n="61" d="100"/>
        </p:scale>
        <p:origin x="267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74728589598021"/>
          <c:y val="0.10276683202581297"/>
          <c:w val="0.50763049414828842"/>
          <c:h val="0.81575504462381365"/>
        </c:manualLayout>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66D-4881-B65B-59096ECEBB0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66D-4881-B65B-59096ECEBB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66D-4881-B65B-59096ECEBB0C}"/>
              </c:ext>
            </c:extLst>
          </c:dPt>
          <c:cat>
            <c:strRef>
              <c:f>Sheet1!$A$2:$A$4</c:f>
              <c:strCache>
                <c:ptCount val="3"/>
                <c:pt idx="0">
                  <c:v>Manufacturers</c:v>
                </c:pt>
                <c:pt idx="1">
                  <c:v>Distributors</c:v>
                </c:pt>
                <c:pt idx="2">
                  <c:v>Suppliers</c:v>
                </c:pt>
              </c:strCache>
            </c:strRef>
          </c:cat>
          <c:val>
            <c:numRef>
              <c:f>Sheet1!$B$2:$B$4</c:f>
              <c:numCache>
                <c:formatCode>General</c:formatCode>
                <c:ptCount val="3"/>
                <c:pt idx="0">
                  <c:v>167</c:v>
                </c:pt>
                <c:pt idx="1">
                  <c:v>38</c:v>
                </c:pt>
                <c:pt idx="2">
                  <c:v>86</c:v>
                </c:pt>
              </c:numCache>
            </c:numRef>
          </c:val>
          <c:extLst>
            <c:ext xmlns:c16="http://schemas.microsoft.com/office/drawing/2014/chart" uri="{C3380CC4-5D6E-409C-BE32-E72D297353CC}">
              <c16:uniqueId val="{00000000-15F3-48A7-A36B-B33D942C976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3038475" cy="464506"/>
          </a:xfrm>
          <a:prstGeom prst="rect">
            <a:avLst/>
          </a:prstGeom>
        </p:spPr>
        <p:txBody>
          <a:bodyPr vert="horz" lIns="91439" tIns="45719" rIns="91439" bIns="45719" rtlCol="0"/>
          <a:lstStyle>
            <a:lvl1pPr algn="l">
              <a:defRPr sz="1200"/>
            </a:lvl1pPr>
          </a:lstStyle>
          <a:p>
            <a:endParaRPr lang="en-US"/>
          </a:p>
        </p:txBody>
      </p:sp>
      <p:sp>
        <p:nvSpPr>
          <p:cNvPr id="3" name="Date Placeholder 2"/>
          <p:cNvSpPr>
            <a:spLocks noGrp="1"/>
          </p:cNvSpPr>
          <p:nvPr>
            <p:ph type="dt" idx="1"/>
          </p:nvPr>
        </p:nvSpPr>
        <p:spPr>
          <a:xfrm>
            <a:off x="3970343" y="3"/>
            <a:ext cx="3038475" cy="464506"/>
          </a:xfrm>
          <a:prstGeom prst="rect">
            <a:avLst/>
          </a:prstGeom>
        </p:spPr>
        <p:txBody>
          <a:bodyPr vert="horz" lIns="91439" tIns="45719" rIns="91439" bIns="45719" rtlCol="0"/>
          <a:lstStyle>
            <a:lvl1pPr algn="r">
              <a:defRPr sz="1200"/>
            </a:lvl1pPr>
          </a:lstStyle>
          <a:p>
            <a:fld id="{81D111C7-0CEB-4D17-AF72-E66387ED68B1}" type="datetimeFigureOut">
              <a:rPr lang="en-US" smtClean="0"/>
              <a:t>10/29/2024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9" tIns="45719" rIns="91439" bIns="45719" rtlCol="0" anchor="ctr"/>
          <a:lstStyle/>
          <a:p>
            <a:endParaRPr lang="en-US"/>
          </a:p>
        </p:txBody>
      </p:sp>
      <p:sp>
        <p:nvSpPr>
          <p:cNvPr id="5" name="Notes Placeholder 4"/>
          <p:cNvSpPr>
            <a:spLocks noGrp="1"/>
          </p:cNvSpPr>
          <p:nvPr>
            <p:ph type="body" sz="quarter" idx="3"/>
          </p:nvPr>
        </p:nvSpPr>
        <p:spPr>
          <a:xfrm>
            <a:off x="701677" y="4415164"/>
            <a:ext cx="5607050" cy="4183695"/>
          </a:xfrm>
          <a:prstGeom prst="rect">
            <a:avLst/>
          </a:prstGeom>
        </p:spPr>
        <p:txBody>
          <a:bodyPr vert="horz" lIns="91439" tIns="45719" rIns="91439" bIns="457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30321"/>
            <a:ext cx="3038475" cy="464506"/>
          </a:xfrm>
          <a:prstGeom prst="rect">
            <a:avLst/>
          </a:prstGeom>
        </p:spPr>
        <p:txBody>
          <a:bodyPr vert="horz" lIns="91439" tIns="45719" rIns="91439" bIns="45719" rtlCol="0" anchor="b"/>
          <a:lstStyle>
            <a:lvl1pPr algn="l">
              <a:defRPr sz="1200"/>
            </a:lvl1pPr>
          </a:lstStyle>
          <a:p>
            <a:endParaRPr lang="en-US"/>
          </a:p>
        </p:txBody>
      </p:sp>
      <p:sp>
        <p:nvSpPr>
          <p:cNvPr id="7" name="Slide Number Placeholder 6"/>
          <p:cNvSpPr>
            <a:spLocks noGrp="1"/>
          </p:cNvSpPr>
          <p:nvPr>
            <p:ph type="sldNum" sz="quarter" idx="5"/>
          </p:nvPr>
        </p:nvSpPr>
        <p:spPr>
          <a:xfrm>
            <a:off x="3970343" y="8830321"/>
            <a:ext cx="3038475" cy="464506"/>
          </a:xfrm>
          <a:prstGeom prst="rect">
            <a:avLst/>
          </a:prstGeom>
        </p:spPr>
        <p:txBody>
          <a:bodyPr vert="horz" lIns="91439" tIns="45719" rIns="91439" bIns="45719" rtlCol="0" anchor="b"/>
          <a:lstStyle>
            <a:lvl1pPr algn="r">
              <a:defRPr sz="1200"/>
            </a:lvl1pPr>
          </a:lstStyle>
          <a:p>
            <a:fld id="{68A2527A-5C24-49EF-BD8D-2A413FEFB564}" type="slidenum">
              <a:rPr lang="en-US" smtClean="0"/>
              <a:t>‹#›</a:t>
            </a:fld>
            <a:endParaRPr lang="en-US"/>
          </a:p>
        </p:txBody>
      </p:sp>
    </p:spTree>
    <p:extLst>
      <p:ext uri="{BB962C8B-B14F-4D97-AF65-F5344CB8AC3E}">
        <p14:creationId xmlns:p14="http://schemas.microsoft.com/office/powerpoint/2010/main" val="256398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1181100" y="696913"/>
            <a:ext cx="4648200" cy="3486150"/>
          </a:xfrm>
          <a:ln/>
        </p:spPr>
      </p:sp>
      <p:sp>
        <p:nvSpPr>
          <p:cNvPr id="18434" name="Notes Placeholder 2"/>
          <p:cNvSpPr>
            <a:spLocks noGrp="1"/>
          </p:cNvSpPr>
          <p:nvPr>
            <p:ph type="body" idx="1"/>
          </p:nvPr>
        </p:nvSpPr>
        <p:spPr>
          <a:noFill/>
          <a:ln/>
        </p:spPr>
        <p:txBody>
          <a:bodyPr/>
          <a:lstStyle/>
          <a:p>
            <a:r>
              <a:rPr lang="en-US" sz="1800" dirty="0"/>
              <a:t>Paul would complete this slide and introduce himself </a:t>
            </a:r>
          </a:p>
        </p:txBody>
      </p:sp>
      <p:sp>
        <p:nvSpPr>
          <p:cNvPr id="18435" name="Slide Number Placeholder 3"/>
          <p:cNvSpPr>
            <a:spLocks noGrp="1"/>
          </p:cNvSpPr>
          <p:nvPr>
            <p:ph type="sldNum" sz="quarter" idx="5"/>
          </p:nvPr>
        </p:nvSpPr>
        <p:spPr>
          <a:noFill/>
        </p:spPr>
        <p:txBody>
          <a:bodyPr/>
          <a:lstStyle/>
          <a:p>
            <a:pPr defTabSz="914389" eaLnBrk="0" fontAlgn="base" hangingPunct="0">
              <a:spcBef>
                <a:spcPct val="0"/>
              </a:spcBef>
              <a:spcAft>
                <a:spcPct val="0"/>
              </a:spcAft>
              <a:defRPr/>
            </a:pPr>
            <a:fld id="{447F5339-3CC3-4486-9B36-24BFD0B3B71D}" type="slidenum">
              <a:rPr lang="en-US">
                <a:solidFill>
                  <a:srgbClr val="000000"/>
                </a:solidFill>
                <a:latin typeface="Arial" charset="0"/>
              </a:rPr>
              <a:pPr defTabSz="914389" eaLnBrk="0" fontAlgn="base" hangingPunct="0">
                <a:spcBef>
                  <a:spcPct val="0"/>
                </a:spcBef>
                <a:spcAft>
                  <a:spcPct val="0"/>
                </a:spcAft>
                <a:defRPr/>
              </a:pPr>
              <a:t>2</a:t>
            </a:fld>
            <a:endParaRPr lang="en-US">
              <a:solidFill>
                <a:srgbClr val="000000"/>
              </a:solidFill>
              <a:latin typeface="Arial" charset="0"/>
            </a:endParaRPr>
          </a:p>
        </p:txBody>
      </p:sp>
    </p:spTree>
    <p:extLst>
      <p:ext uri="{BB962C8B-B14F-4D97-AF65-F5344CB8AC3E}">
        <p14:creationId xmlns:p14="http://schemas.microsoft.com/office/powerpoint/2010/main" val="1470462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1181100" y="696913"/>
            <a:ext cx="4648200" cy="3486150"/>
          </a:xfrm>
          <a:ln/>
        </p:spPr>
      </p:sp>
      <p:sp>
        <p:nvSpPr>
          <p:cNvPr id="18434" name="Notes Placeholder 2"/>
          <p:cNvSpPr>
            <a:spLocks noGrp="1"/>
          </p:cNvSpPr>
          <p:nvPr>
            <p:ph type="body" idx="1"/>
          </p:nvPr>
        </p:nvSpPr>
        <p:spPr>
          <a:noFill/>
          <a:ln/>
        </p:spPr>
        <p:txBody>
          <a:bodyPr/>
          <a:lstStyle/>
          <a:p>
            <a:pPr marL="171450" indent="-171450">
              <a:buFont typeface="Arial" panose="020B0604020202020204" pitchFamily="34" charset="0"/>
              <a:buChar char="•"/>
            </a:pPr>
            <a:r>
              <a:rPr lang="en-US" sz="1800" b="0" i="0" u="none" strike="noStrike" baseline="0" dirty="0">
                <a:solidFill>
                  <a:srgbClr val="FFFFFF"/>
                </a:solidFill>
                <a:latin typeface="+mn-lt"/>
              </a:rPr>
              <a:t>When we talk about the U.S. fluid power industry – it is the manufacture of these components that we are talking about.</a:t>
            </a:r>
          </a:p>
          <a:p>
            <a:pPr marL="171450" indent="-171450">
              <a:buFont typeface="Arial" panose="020B0604020202020204" pitchFamily="34" charset="0"/>
              <a:buChar char="•"/>
            </a:pPr>
            <a:r>
              <a:rPr lang="en-US" sz="1800" b="0" i="0" u="none" strike="noStrike" baseline="0" dirty="0">
                <a:solidFill>
                  <a:srgbClr val="FFFFFF"/>
                </a:solidFill>
                <a:latin typeface="+mn-lt"/>
              </a:rPr>
              <a:t>The pumps, the motors, the valves, the cylinders, the actuators, and the hoses and fittings that connect them all.</a:t>
            </a:r>
          </a:p>
          <a:p>
            <a:pPr marL="171450" indent="-171450">
              <a:buFont typeface="Arial" panose="020B0604020202020204" pitchFamily="34" charset="0"/>
              <a:buChar char="•"/>
            </a:pPr>
            <a:r>
              <a:rPr lang="en-US" sz="1800" b="0" i="0" u="none" strike="noStrike" baseline="0" dirty="0">
                <a:solidFill>
                  <a:srgbClr val="FFFFFF"/>
                </a:solidFill>
                <a:latin typeface="+mn-lt"/>
              </a:rPr>
              <a:t>And as you can see by this chart, that industry is about a $26 billion business in the United States.</a:t>
            </a:r>
          </a:p>
          <a:p>
            <a:pPr marL="171450" indent="-171450">
              <a:buFont typeface="Arial" panose="020B0604020202020204" pitchFamily="34" charset="0"/>
              <a:buChar char="•"/>
            </a:pPr>
            <a:r>
              <a:rPr lang="en-US" sz="1800" b="0" i="0" u="none" strike="noStrike" baseline="0" dirty="0">
                <a:solidFill>
                  <a:srgbClr val="FFFFFF"/>
                </a:solidFill>
                <a:latin typeface="+mn-lt"/>
              </a:rPr>
              <a:t>Of the total, roughly 74% of the business is hydraulics, and 26% of the business is pneumatics.</a:t>
            </a:r>
          </a:p>
          <a:p>
            <a:endParaRPr lang="en-US" sz="1800" dirty="0"/>
          </a:p>
        </p:txBody>
      </p:sp>
      <p:sp>
        <p:nvSpPr>
          <p:cNvPr id="18435" name="Slide Number Placeholder 3"/>
          <p:cNvSpPr>
            <a:spLocks noGrp="1"/>
          </p:cNvSpPr>
          <p:nvPr>
            <p:ph type="sldNum" sz="quarter" idx="5"/>
          </p:nvPr>
        </p:nvSpPr>
        <p:spPr>
          <a:noFill/>
        </p:spPr>
        <p:txBody>
          <a:bodyPr/>
          <a:lstStyle/>
          <a:p>
            <a:pPr defTabSz="914389" eaLnBrk="0" fontAlgn="base" hangingPunct="0">
              <a:spcBef>
                <a:spcPct val="0"/>
              </a:spcBef>
              <a:spcAft>
                <a:spcPct val="0"/>
              </a:spcAft>
            </a:pPr>
            <a:fld id="{447F5339-3CC3-4486-9B36-24BFD0B3B71D}" type="slidenum">
              <a:rPr lang="en-US">
                <a:solidFill>
                  <a:srgbClr val="000000"/>
                </a:solidFill>
                <a:latin typeface="Arial" charset="0"/>
              </a:rPr>
              <a:pPr defTabSz="914389" eaLnBrk="0" fontAlgn="base" hangingPunct="0">
                <a:spcBef>
                  <a:spcPct val="0"/>
                </a:spcBef>
                <a:spcAft>
                  <a:spcPct val="0"/>
                </a:spcAft>
              </a:pPr>
              <a:t>11</a:t>
            </a:fld>
            <a:endParaRPr lang="en-US">
              <a:solidFill>
                <a:srgbClr val="000000"/>
              </a:solidFill>
              <a:latin typeface="Arial" charset="0"/>
            </a:endParaRPr>
          </a:p>
        </p:txBody>
      </p:sp>
    </p:spTree>
    <p:extLst>
      <p:ext uri="{BB962C8B-B14F-4D97-AF65-F5344CB8AC3E}">
        <p14:creationId xmlns:p14="http://schemas.microsoft.com/office/powerpoint/2010/main" val="1188524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1181100" y="696913"/>
            <a:ext cx="4648200" cy="3486150"/>
          </a:xfrm>
          <a:ln/>
        </p:spPr>
      </p:sp>
      <p:sp>
        <p:nvSpPr>
          <p:cNvPr id="18434" name="Notes Placeholder 2"/>
          <p:cNvSpPr>
            <a:spLocks noGrp="1"/>
          </p:cNvSpPr>
          <p:nvPr>
            <p:ph type="body" idx="1"/>
          </p:nvPr>
        </p:nvSpPr>
        <p:spPr>
          <a:noFill/>
          <a:ln/>
        </p:spPr>
        <p:txBody>
          <a:bodyPr/>
          <a:lstStyle/>
          <a:p>
            <a:pPr marL="170867" indent="-170867">
              <a:buFont typeface="Arial" panose="020B0604020202020204" pitchFamily="34" charset="0"/>
              <a:buChar char="•"/>
            </a:pPr>
            <a:r>
              <a:rPr lang="en-US" sz="1800" dirty="0">
                <a:latin typeface="+mn-lt"/>
              </a:rPr>
              <a:t>And, U.S. fluid power products are strongly competitive around the world.</a:t>
            </a:r>
          </a:p>
          <a:p>
            <a:pPr marL="170867" indent="-170867">
              <a:buFont typeface="Arial" panose="020B0604020202020204" pitchFamily="34" charset="0"/>
              <a:buChar char="•"/>
            </a:pPr>
            <a:r>
              <a:rPr lang="en-US" sz="1800" dirty="0">
                <a:latin typeface="+mn-lt"/>
              </a:rPr>
              <a:t>In 2022, the value of U.S. exports of fluid power reached an all-time high of $7.8 billion.</a:t>
            </a:r>
          </a:p>
        </p:txBody>
      </p:sp>
      <p:sp>
        <p:nvSpPr>
          <p:cNvPr id="18435" name="Slide Number Placeholder 3"/>
          <p:cNvSpPr>
            <a:spLocks noGrp="1"/>
          </p:cNvSpPr>
          <p:nvPr>
            <p:ph type="sldNum" sz="quarter" idx="5"/>
          </p:nvPr>
        </p:nvSpPr>
        <p:spPr>
          <a:noFill/>
        </p:spPr>
        <p:txBody>
          <a:bodyPr/>
          <a:lstStyle/>
          <a:p>
            <a:pPr defTabSz="914389" eaLnBrk="0" fontAlgn="base" hangingPunct="0">
              <a:spcBef>
                <a:spcPct val="0"/>
              </a:spcBef>
              <a:spcAft>
                <a:spcPct val="0"/>
              </a:spcAft>
            </a:pPr>
            <a:fld id="{447F5339-3CC3-4486-9B36-24BFD0B3B71D}" type="slidenum">
              <a:rPr lang="en-US">
                <a:solidFill>
                  <a:srgbClr val="000000"/>
                </a:solidFill>
                <a:latin typeface="Arial" charset="0"/>
              </a:rPr>
              <a:pPr defTabSz="914389" eaLnBrk="0" fontAlgn="base" hangingPunct="0">
                <a:spcBef>
                  <a:spcPct val="0"/>
                </a:spcBef>
                <a:spcAft>
                  <a:spcPct val="0"/>
                </a:spcAft>
              </a:pPr>
              <a:t>12</a:t>
            </a:fld>
            <a:endParaRPr lang="en-US">
              <a:solidFill>
                <a:srgbClr val="000000"/>
              </a:solidFill>
              <a:latin typeface="Arial" charset="0"/>
            </a:endParaRPr>
          </a:p>
        </p:txBody>
      </p:sp>
    </p:spTree>
    <p:extLst>
      <p:ext uri="{BB962C8B-B14F-4D97-AF65-F5344CB8AC3E}">
        <p14:creationId xmlns:p14="http://schemas.microsoft.com/office/powerpoint/2010/main" val="2783072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1181100" y="696913"/>
            <a:ext cx="4648200" cy="3486150"/>
          </a:xfrm>
          <a:ln/>
        </p:spPr>
      </p:sp>
      <p:sp>
        <p:nvSpPr>
          <p:cNvPr id="18434" name="Notes Placeholder 2"/>
          <p:cNvSpPr>
            <a:spLocks noGrp="1"/>
          </p:cNvSpPr>
          <p:nvPr>
            <p:ph type="body" idx="1"/>
          </p:nvPr>
        </p:nvSpPr>
        <p:spPr>
          <a:noFill/>
          <a:ln/>
        </p:spPr>
        <p:txBody>
          <a:bodyPr/>
          <a:lstStyle/>
          <a:p>
            <a:pPr marL="170867" indent="-170867">
              <a:buFont typeface="Arial" panose="020B0604020202020204" pitchFamily="34" charset="0"/>
              <a:buChar char="•"/>
            </a:pPr>
            <a:r>
              <a:rPr lang="en-US" sz="1800" b="0" dirty="0">
                <a:latin typeface="+mn-lt"/>
              </a:rPr>
              <a:t>U.S. fluid power is also a significant employer in the United States.</a:t>
            </a:r>
          </a:p>
          <a:p>
            <a:pPr marL="170867" indent="-170867">
              <a:buFont typeface="Arial" panose="020B0604020202020204" pitchFamily="34" charset="0"/>
              <a:buChar char="•"/>
            </a:pPr>
            <a:r>
              <a:rPr lang="en-US" sz="1800" b="0" i="0" u="none" strike="noStrike" baseline="0" dirty="0">
                <a:solidFill>
                  <a:srgbClr val="221E1F"/>
                </a:solidFill>
                <a:latin typeface="+mn-lt"/>
              </a:rPr>
              <a:t>The U.S. Census Bureau tracks employment data for hundreds of industries through its North American Industry Classification System (NAICS).</a:t>
            </a:r>
          </a:p>
          <a:p>
            <a:pPr marL="170867" indent="-170867">
              <a:buFont typeface="Arial" panose="020B0604020202020204" pitchFamily="34" charset="0"/>
              <a:buChar char="•"/>
            </a:pPr>
            <a:r>
              <a:rPr lang="en-US" sz="1800" b="0" i="0" u="none" strike="noStrike" baseline="0" dirty="0">
                <a:solidFill>
                  <a:srgbClr val="221E1F"/>
                </a:solidFill>
                <a:latin typeface="+mn-lt"/>
              </a:rPr>
              <a:t>Three of those classifications have a direct impact on the U.S. fluid power industry.</a:t>
            </a:r>
          </a:p>
          <a:p>
            <a:pPr marL="170867" indent="-170867">
              <a:buFont typeface="Arial" panose="020B0604020202020204" pitchFamily="34" charset="0"/>
              <a:buChar char="•"/>
            </a:pPr>
            <a:r>
              <a:rPr lang="en-US" sz="1800" b="0" i="0" u="none" strike="noStrike" baseline="0" dirty="0">
                <a:solidFill>
                  <a:srgbClr val="221E1F"/>
                </a:solidFill>
                <a:latin typeface="+mn-lt"/>
              </a:rPr>
              <a:t>Together, these three codes represent companies that manufacture fluid power pumps, motors, valves, cylinders, actuators, and hose fittings.</a:t>
            </a:r>
          </a:p>
          <a:p>
            <a:pPr marL="170867" indent="-170867">
              <a:buFont typeface="Arial" panose="020B0604020202020204" pitchFamily="34" charset="0"/>
              <a:buChar char="•"/>
            </a:pPr>
            <a:r>
              <a:rPr lang="en-US" sz="1800" b="0" i="0" u="none" strike="noStrike" baseline="0" dirty="0">
                <a:solidFill>
                  <a:srgbClr val="E82C29"/>
                </a:solidFill>
                <a:latin typeface="+mn-lt"/>
              </a:rPr>
              <a:t>Based on an analysis of these codes, and the data collected by the U.S. Census Bureau, we can estimate that at least 772 companies are engaged in these activities in the United States.</a:t>
            </a:r>
          </a:p>
          <a:p>
            <a:pPr marL="170867" indent="-170867">
              <a:buFont typeface="Arial" panose="020B0604020202020204" pitchFamily="34" charset="0"/>
              <a:buChar char="•"/>
            </a:pPr>
            <a:r>
              <a:rPr lang="en-US" sz="1800" b="0" i="0" u="none" strike="noStrike" baseline="0" dirty="0">
                <a:solidFill>
                  <a:srgbClr val="E82C29"/>
                </a:solidFill>
                <a:latin typeface="+mn-lt"/>
              </a:rPr>
              <a:t>Collectively, these companies employ 61,000 people with an annual payroll of at least $4.4 billion.</a:t>
            </a:r>
          </a:p>
          <a:p>
            <a:pPr marL="170867" indent="-170867">
              <a:buFont typeface="Arial" panose="020B0604020202020204" pitchFamily="34" charset="0"/>
              <a:buChar char="•"/>
            </a:pPr>
            <a:r>
              <a:rPr lang="en-US" sz="1800" b="0" i="0" u="none" strike="noStrike" baseline="0" dirty="0">
                <a:solidFill>
                  <a:srgbClr val="221E1F"/>
                </a:solidFill>
                <a:latin typeface="+mn-lt"/>
              </a:rPr>
              <a:t>These fluid power employers reside in 36 of the 50 U.S. states.</a:t>
            </a:r>
          </a:p>
          <a:p>
            <a:pPr marL="170867" marR="0" lvl="0" indent="-17086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rgbClr val="221E1F"/>
                </a:solidFill>
                <a:latin typeface="+mn-lt"/>
              </a:rPr>
              <a:t>The ten states with the highest number of these employers are </a:t>
            </a: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California, Texas, Ohio, Michigan, Illinois, Wisconsin, Pennsylvania, Minnesota, Florida, and New York.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0867" marR="0" lvl="0" indent="-17086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435" name="Slide Number Placeholder 3"/>
          <p:cNvSpPr>
            <a:spLocks noGrp="1"/>
          </p:cNvSpPr>
          <p:nvPr>
            <p:ph type="sldNum" sz="quarter" idx="5"/>
          </p:nvPr>
        </p:nvSpPr>
        <p:spPr>
          <a:noFill/>
        </p:spPr>
        <p:txBody>
          <a:bodyPr/>
          <a:lstStyle/>
          <a:p>
            <a:pPr defTabSz="914389" eaLnBrk="0" fontAlgn="base" hangingPunct="0">
              <a:spcBef>
                <a:spcPct val="0"/>
              </a:spcBef>
              <a:spcAft>
                <a:spcPct val="0"/>
              </a:spcAft>
            </a:pPr>
            <a:fld id="{447F5339-3CC3-4486-9B36-24BFD0B3B71D}" type="slidenum">
              <a:rPr lang="en-US">
                <a:solidFill>
                  <a:srgbClr val="000000"/>
                </a:solidFill>
                <a:latin typeface="Arial" charset="0"/>
              </a:rPr>
              <a:pPr defTabSz="914389" eaLnBrk="0" fontAlgn="base" hangingPunct="0">
                <a:spcBef>
                  <a:spcPct val="0"/>
                </a:spcBef>
                <a:spcAft>
                  <a:spcPct val="0"/>
                </a:spcAft>
              </a:pPr>
              <a:t>13</a:t>
            </a:fld>
            <a:endParaRPr lang="en-US">
              <a:solidFill>
                <a:srgbClr val="000000"/>
              </a:solidFill>
              <a:latin typeface="Arial" charset="0"/>
            </a:endParaRPr>
          </a:p>
        </p:txBody>
      </p:sp>
    </p:spTree>
    <p:extLst>
      <p:ext uri="{BB962C8B-B14F-4D97-AF65-F5344CB8AC3E}">
        <p14:creationId xmlns:p14="http://schemas.microsoft.com/office/powerpoint/2010/main" val="1366417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1181100" y="696913"/>
            <a:ext cx="4648200" cy="3486150"/>
          </a:xfrm>
          <a:ln/>
        </p:spPr>
      </p:sp>
      <p:sp>
        <p:nvSpPr>
          <p:cNvPr id="18434" name="Notes Placeholder 2"/>
          <p:cNvSpPr>
            <a:spLocks noGrp="1"/>
          </p:cNvSpPr>
          <p:nvPr>
            <p:ph type="body" idx="1"/>
          </p:nvPr>
        </p:nvSpPr>
        <p:spPr>
          <a:noFill/>
          <a:ln/>
        </p:spPr>
        <p:txBody>
          <a:bodyPr/>
          <a:lstStyle/>
          <a:p>
            <a:pPr marL="171450" indent="-171450">
              <a:buFont typeface="Arial" panose="020B0604020202020204" pitchFamily="34" charset="0"/>
              <a:buChar char="•"/>
            </a:pPr>
            <a:r>
              <a:rPr lang="en-US" dirty="0"/>
              <a:t> </a:t>
            </a:r>
            <a:r>
              <a:rPr lang="en-US" sz="1800" b="0" dirty="0">
                <a:latin typeface="+mn-lt"/>
              </a:rPr>
              <a:t>If we measure fluid power by its impact on all the industries it serves, however, we see a much more robust picture.</a:t>
            </a:r>
          </a:p>
          <a:p>
            <a:pPr marL="171450" indent="-171450">
              <a:buFont typeface="Arial" panose="020B0604020202020204" pitchFamily="34" charset="0"/>
              <a:buChar char="•"/>
            </a:pPr>
            <a:r>
              <a:rPr lang="en-US" sz="1800" b="0" i="0" u="none" strike="noStrike" baseline="0" dirty="0">
                <a:solidFill>
                  <a:srgbClr val="FFFFFF"/>
                </a:solidFill>
                <a:latin typeface="HelveticaNeue-Light"/>
              </a:rPr>
              <a:t>Key industries that depend on fluid power include construction machinery, agricultural machinery, automotive (including light trucks), class 4-8 trucks (including vocational trucks), material handling (including conveying), industrial machinery and many more.</a:t>
            </a:r>
            <a:endParaRPr lang="en-US" sz="1800" b="0" i="0" u="none" strike="noStrike" baseline="0" dirty="0">
              <a:solidFill>
                <a:srgbClr val="221E1F"/>
              </a:solidFill>
              <a:latin typeface="+mn-lt"/>
            </a:endParaRPr>
          </a:p>
          <a:p>
            <a:pPr marL="170867" indent="-170867">
              <a:buFont typeface="Arial" panose="020B0604020202020204" pitchFamily="34" charset="0"/>
              <a:buChar char="•"/>
            </a:pPr>
            <a:r>
              <a:rPr lang="en-US" sz="1800" b="0" i="0" u="none" strike="noStrike" baseline="0" dirty="0">
                <a:solidFill>
                  <a:srgbClr val="E82C29"/>
                </a:solidFill>
                <a:latin typeface="+mn-lt"/>
              </a:rPr>
              <a:t>Collectively, these companies employ 935,000 people with an annual payroll of at least $75 billion.</a:t>
            </a:r>
          </a:p>
          <a:p>
            <a:pPr marL="170867" indent="-170867">
              <a:buFont typeface="Arial" panose="020B0604020202020204" pitchFamily="34" charset="0"/>
              <a:buChar char="•"/>
            </a:pPr>
            <a:r>
              <a:rPr lang="en-US" sz="1800" b="0" i="0" u="none" strike="noStrike" baseline="0" dirty="0">
                <a:solidFill>
                  <a:srgbClr val="221E1F"/>
                </a:solidFill>
                <a:latin typeface="+mn-lt"/>
              </a:rPr>
              <a:t>These fluid power-dependent employers reside in nearly all 50 U.S. states.</a:t>
            </a:r>
          </a:p>
          <a:p>
            <a:pPr marL="342900" marR="0" lvl="0" indent="-342900">
              <a:spcBef>
                <a:spcPts val="0"/>
              </a:spcBef>
              <a:spcAft>
                <a:spcPts val="0"/>
              </a:spcAft>
              <a:buFont typeface="Arial" panose="020B0604020202020204" pitchFamily="34" charset="0"/>
              <a:buChar char="•"/>
              <a:tabLst>
                <a:tab pos="457200" algn="l"/>
              </a:tabLst>
            </a:pPr>
            <a:r>
              <a:rPr lang="en-US" sz="1800" b="0" i="0" u="none" strike="noStrike" baseline="0" dirty="0">
                <a:solidFill>
                  <a:srgbClr val="221E1F"/>
                </a:solidFill>
                <a:latin typeface="+mn-lt"/>
              </a:rPr>
              <a:t>The ten states with the highest number of these employers are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California, </a:t>
            </a: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Michigan, Illinois, Ohio, Texas, Florida, Pennsylvania, New York, Wisconsin, and Indiana.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0867" indent="-170867">
              <a:buFont typeface="Arial" panose="020B0604020202020204" pitchFamily="34" charset="0"/>
              <a:buChar char="•"/>
            </a:pPr>
            <a:r>
              <a:rPr lang="en-US" sz="1800" b="0" i="0" u="none" strike="noStrike" baseline="0" dirty="0">
                <a:solidFill>
                  <a:srgbClr val="221E1F"/>
                </a:solidFill>
                <a:latin typeface="+mn-lt"/>
              </a:rPr>
              <a:t>Clearly, the fluid power industry and the many industries it helps support are a key part of the economic base of this country.</a:t>
            </a:r>
            <a:endParaRPr lang="en-US" sz="1800" b="0" dirty="0">
              <a:latin typeface="+mn-lt"/>
            </a:endParaRPr>
          </a:p>
          <a:p>
            <a:endParaRPr lang="en-US" sz="1800" dirty="0"/>
          </a:p>
        </p:txBody>
      </p:sp>
      <p:sp>
        <p:nvSpPr>
          <p:cNvPr id="18435" name="Slide Number Placeholder 3"/>
          <p:cNvSpPr>
            <a:spLocks noGrp="1"/>
          </p:cNvSpPr>
          <p:nvPr>
            <p:ph type="sldNum" sz="quarter" idx="5"/>
          </p:nvPr>
        </p:nvSpPr>
        <p:spPr>
          <a:noFill/>
        </p:spPr>
        <p:txBody>
          <a:bodyPr/>
          <a:lstStyle/>
          <a:p>
            <a:pPr defTabSz="914389" eaLnBrk="0" fontAlgn="base" hangingPunct="0">
              <a:spcBef>
                <a:spcPct val="0"/>
              </a:spcBef>
              <a:spcAft>
                <a:spcPct val="0"/>
              </a:spcAft>
            </a:pPr>
            <a:fld id="{447F5339-3CC3-4486-9B36-24BFD0B3B71D}" type="slidenum">
              <a:rPr lang="en-US">
                <a:solidFill>
                  <a:srgbClr val="000000"/>
                </a:solidFill>
                <a:latin typeface="Arial" charset="0"/>
              </a:rPr>
              <a:pPr defTabSz="914389" eaLnBrk="0" fontAlgn="base" hangingPunct="0">
                <a:spcBef>
                  <a:spcPct val="0"/>
                </a:spcBef>
                <a:spcAft>
                  <a:spcPct val="0"/>
                </a:spcAft>
              </a:pPr>
              <a:t>14</a:t>
            </a:fld>
            <a:endParaRPr lang="en-US">
              <a:solidFill>
                <a:srgbClr val="000000"/>
              </a:solidFill>
              <a:latin typeface="Arial" charset="0"/>
            </a:endParaRPr>
          </a:p>
        </p:txBody>
      </p:sp>
    </p:spTree>
    <p:extLst>
      <p:ext uri="{BB962C8B-B14F-4D97-AF65-F5344CB8AC3E}">
        <p14:creationId xmlns:p14="http://schemas.microsoft.com/office/powerpoint/2010/main" val="3553564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0867" indent="-170867">
              <a:buFont typeface="Arial" panose="020B0604020202020204" pitchFamily="34" charset="0"/>
              <a:buChar char="•"/>
            </a:pPr>
            <a:r>
              <a:rPr lang="en-US" sz="1200" b="0" dirty="0">
                <a:latin typeface="+mn-lt"/>
              </a:rPr>
              <a:t>There are many exciting career opportunities in the fluid power industry.</a:t>
            </a:r>
          </a:p>
          <a:p>
            <a:pPr marL="170867" indent="-170867">
              <a:buFont typeface="Arial" panose="020B0604020202020204" pitchFamily="34" charset="0"/>
              <a:buChar char="•"/>
            </a:pPr>
            <a:r>
              <a:rPr lang="en-US" sz="1200" b="0" dirty="0">
                <a:latin typeface="+mn-lt"/>
              </a:rPr>
              <a:t>NFPA Member Companies report that…</a:t>
            </a:r>
          </a:p>
          <a:p>
            <a:pPr marL="170867" indent="-170867">
              <a:buFont typeface="Arial" panose="020B0604020202020204" pitchFamily="34" charset="0"/>
              <a:buChar char="•"/>
            </a:pPr>
            <a:r>
              <a:rPr lang="en-US" sz="1200" b="0" dirty="0">
                <a:latin typeface="+mn-lt"/>
              </a:rPr>
              <a:t>They need </a:t>
            </a:r>
            <a:r>
              <a:rPr lang="en-US" sz="1200" b="0" dirty="0">
                <a:solidFill>
                  <a:srgbClr val="D9272E"/>
                </a:solidFill>
                <a:latin typeface="+mn-lt"/>
              </a:rPr>
              <a:t>Design Engineers who can </a:t>
            </a:r>
            <a:r>
              <a:rPr lang="en-US" sz="1200" b="0" dirty="0">
                <a:latin typeface="+mn-lt"/>
              </a:rPr>
              <a:t>design fluid power systems and components as well as develop new concepts, applications and improvements of existing installations.</a:t>
            </a:r>
          </a:p>
          <a:p>
            <a:pPr marL="170867" indent="-170867">
              <a:buFont typeface="Arial" panose="020B0604020202020204" pitchFamily="34" charset="0"/>
              <a:buChar char="•"/>
            </a:pPr>
            <a:r>
              <a:rPr lang="en-US" sz="1200" b="0" dirty="0">
                <a:latin typeface="+mn-lt"/>
              </a:rPr>
              <a:t>They need </a:t>
            </a:r>
            <a:r>
              <a:rPr lang="en-US" sz="1200" b="0" dirty="0">
                <a:solidFill>
                  <a:srgbClr val="D9272E"/>
                </a:solidFill>
                <a:latin typeface="+mn-lt"/>
              </a:rPr>
              <a:t>Sales Engineers who can </a:t>
            </a:r>
            <a:r>
              <a:rPr lang="en-US" sz="1200" b="0" dirty="0">
                <a:latin typeface="+mn-lt"/>
              </a:rPr>
              <a:t>market and sell fluid power systems and components, working closely with fluid power manufacturers, distributors, and customers.</a:t>
            </a:r>
          </a:p>
          <a:p>
            <a:pPr marL="170867" indent="-170867">
              <a:buFont typeface="Arial" panose="020B0604020202020204" pitchFamily="34" charset="0"/>
              <a:buChar char="•"/>
            </a:pPr>
            <a:r>
              <a:rPr lang="en-US" sz="1200" b="0" dirty="0">
                <a:latin typeface="+mn-lt"/>
              </a:rPr>
              <a:t>They need </a:t>
            </a:r>
            <a:r>
              <a:rPr lang="en-US" sz="1200" b="0" dirty="0">
                <a:solidFill>
                  <a:srgbClr val="D9272E"/>
                </a:solidFill>
                <a:latin typeface="+mn-lt"/>
              </a:rPr>
              <a:t>Mechanics</a:t>
            </a:r>
            <a:r>
              <a:rPr lang="en-US" sz="1200" b="0" dirty="0">
                <a:latin typeface="+mn-lt"/>
              </a:rPr>
              <a:t> who can assemble and install fluid power systems and components, as well as troubleshoot and maintain systems on machines used in every facet of industry.</a:t>
            </a:r>
          </a:p>
          <a:p>
            <a:pPr marL="170867" indent="-170867">
              <a:buFont typeface="Arial" panose="020B0604020202020204" pitchFamily="34" charset="0"/>
              <a:buChar char="•"/>
            </a:pPr>
            <a:r>
              <a:rPr lang="en-US" sz="1200" b="0" dirty="0">
                <a:latin typeface="+mn-lt"/>
              </a:rPr>
              <a:t>And they need </a:t>
            </a:r>
            <a:r>
              <a:rPr lang="en-US" sz="1200" b="0" dirty="0">
                <a:solidFill>
                  <a:srgbClr val="D9272E"/>
                </a:solidFill>
                <a:latin typeface="+mn-lt"/>
              </a:rPr>
              <a:t>Technicians</a:t>
            </a:r>
            <a:r>
              <a:rPr lang="en-US" sz="1200" b="0" dirty="0">
                <a:latin typeface="+mn-lt"/>
              </a:rPr>
              <a:t> who can operate machines equipped with fluid power systems as well as manufacture and test fluid power systems and components.</a:t>
            </a:r>
          </a:p>
          <a:p>
            <a:pPr marL="170867" indent="-170867">
              <a:buFont typeface="Arial" panose="020B0604020202020204" pitchFamily="34" charset="0"/>
              <a:buChar char="•"/>
            </a:pPr>
            <a:r>
              <a:rPr lang="en-US" sz="1200" b="0" dirty="0">
                <a:latin typeface="+mn-lt"/>
              </a:rPr>
              <a:t>Take a look at the fluid power system on the vertical drill pictured on this slide.</a:t>
            </a:r>
          </a:p>
          <a:p>
            <a:pPr marL="170867" indent="-170867">
              <a:buFont typeface="Arial" panose="020B0604020202020204" pitchFamily="34" charset="0"/>
              <a:buChar char="•"/>
            </a:pPr>
            <a:r>
              <a:rPr lang="en-US" sz="1200" b="0" dirty="0">
                <a:latin typeface="+mn-lt"/>
              </a:rPr>
              <a:t>Machines like this are used to drill into solid rock, harnessing and focusing the incredible forces of their hydraulic systems for an otherwise impossible task.</a:t>
            </a:r>
          </a:p>
          <a:p>
            <a:pPr marL="170867" indent="-170867">
              <a:buFont typeface="Arial" panose="020B0604020202020204" pitchFamily="34" charset="0"/>
              <a:buChar char="•"/>
            </a:pPr>
            <a:r>
              <a:rPr lang="en-US" sz="1200" b="0" dirty="0">
                <a:latin typeface="+mn-lt"/>
              </a:rPr>
              <a:t>Creating these complex systems – designing them, selling them, assembling them, maintaining them – is the challenging and rewarding work that the fluid power industry offers.</a:t>
            </a:r>
          </a:p>
          <a:p>
            <a:pPr marL="170867" indent="-170867">
              <a:buFont typeface="Arial" panose="020B0604020202020204" pitchFamily="34" charset="0"/>
              <a:buChar char="•"/>
            </a:pPr>
            <a:r>
              <a:rPr lang="en-US" sz="1200" b="0" dirty="0">
                <a:latin typeface="+mn-lt"/>
              </a:rPr>
              <a:t>Anyone with a mechanical aptitude and a desire for variety in their work is a potential hire for our industry.</a:t>
            </a:r>
          </a:p>
          <a:p>
            <a:endParaRPr lang="en-US" dirty="0"/>
          </a:p>
        </p:txBody>
      </p:sp>
      <p:sp>
        <p:nvSpPr>
          <p:cNvPr id="4" name="Slide Number Placeholder 3"/>
          <p:cNvSpPr>
            <a:spLocks noGrp="1"/>
          </p:cNvSpPr>
          <p:nvPr>
            <p:ph type="sldNum" sz="quarter" idx="10"/>
          </p:nvPr>
        </p:nvSpPr>
        <p:spPr/>
        <p:txBody>
          <a:bodyPr/>
          <a:lstStyle/>
          <a:p>
            <a:fld id="{68A2527A-5C24-49EF-BD8D-2A413FEFB564}" type="slidenum">
              <a:rPr lang="en-US" smtClean="0"/>
              <a:t>15</a:t>
            </a:fld>
            <a:endParaRPr lang="en-US"/>
          </a:p>
        </p:txBody>
      </p:sp>
    </p:spTree>
    <p:extLst>
      <p:ext uri="{BB962C8B-B14F-4D97-AF65-F5344CB8AC3E}">
        <p14:creationId xmlns:p14="http://schemas.microsoft.com/office/powerpoint/2010/main" val="4131989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A2527A-5C24-49EF-BD8D-2A413FEFB564}" type="slidenum">
              <a:rPr lang="en-US" smtClean="0"/>
              <a:t>16</a:t>
            </a:fld>
            <a:endParaRPr lang="en-US"/>
          </a:p>
        </p:txBody>
      </p:sp>
    </p:spTree>
    <p:extLst>
      <p:ext uri="{BB962C8B-B14F-4D97-AF65-F5344CB8AC3E}">
        <p14:creationId xmlns:p14="http://schemas.microsoft.com/office/powerpoint/2010/main" val="866502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1181100" y="696913"/>
            <a:ext cx="4648200" cy="3486150"/>
          </a:xfrm>
          <a:ln/>
        </p:spPr>
      </p:sp>
      <p:sp>
        <p:nvSpPr>
          <p:cNvPr id="18434" name="Notes Placeholder 2"/>
          <p:cNvSpPr>
            <a:spLocks noGrp="1"/>
          </p:cNvSpPr>
          <p:nvPr>
            <p:ph type="body" idx="1"/>
          </p:nvPr>
        </p:nvSpPr>
        <p:spPr>
          <a:noFill/>
          <a:ln/>
        </p:spPr>
        <p:txBody>
          <a:bodyPr/>
          <a:lstStyle/>
          <a:p>
            <a:endParaRPr lang="en-US" sz="1800" dirty="0"/>
          </a:p>
        </p:txBody>
      </p:sp>
      <p:sp>
        <p:nvSpPr>
          <p:cNvPr id="18435" name="Slide Number Placeholder 3"/>
          <p:cNvSpPr>
            <a:spLocks noGrp="1"/>
          </p:cNvSpPr>
          <p:nvPr>
            <p:ph type="sldNum" sz="quarter" idx="5"/>
          </p:nvPr>
        </p:nvSpPr>
        <p:spPr>
          <a:noFill/>
        </p:spPr>
        <p:txBody>
          <a:bodyPr/>
          <a:lstStyle/>
          <a:p>
            <a:pPr defTabSz="911291" eaLnBrk="0" fontAlgn="base" hangingPunct="0">
              <a:spcBef>
                <a:spcPct val="0"/>
              </a:spcBef>
              <a:spcAft>
                <a:spcPct val="0"/>
              </a:spcAft>
              <a:defRPr/>
            </a:pPr>
            <a:fld id="{447F5339-3CC3-4486-9B36-24BFD0B3B71D}" type="slidenum">
              <a:rPr lang="en-US">
                <a:solidFill>
                  <a:srgbClr val="000000"/>
                </a:solidFill>
                <a:latin typeface="Arial" charset="0"/>
              </a:rPr>
              <a:pPr defTabSz="911291" eaLnBrk="0" fontAlgn="base" hangingPunct="0">
                <a:spcBef>
                  <a:spcPct val="0"/>
                </a:spcBef>
                <a:spcAft>
                  <a:spcPct val="0"/>
                </a:spcAft>
                <a:defRPr/>
              </a:pPr>
              <a:t>17</a:t>
            </a:fld>
            <a:endParaRPr lang="en-US">
              <a:solidFill>
                <a:srgbClr val="000000"/>
              </a:solidFill>
              <a:latin typeface="Arial" charset="0"/>
            </a:endParaRPr>
          </a:p>
        </p:txBody>
      </p:sp>
    </p:spTree>
    <p:extLst>
      <p:ext uri="{BB962C8B-B14F-4D97-AF65-F5344CB8AC3E}">
        <p14:creationId xmlns:p14="http://schemas.microsoft.com/office/powerpoint/2010/main" val="1624552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A2527A-5C24-49EF-BD8D-2A413FEFB564}" type="slidenum">
              <a:rPr lang="en-US" smtClean="0"/>
              <a:t>18</a:t>
            </a:fld>
            <a:endParaRPr lang="en-US"/>
          </a:p>
        </p:txBody>
      </p:sp>
    </p:spTree>
    <p:extLst>
      <p:ext uri="{BB962C8B-B14F-4D97-AF65-F5344CB8AC3E}">
        <p14:creationId xmlns:p14="http://schemas.microsoft.com/office/powerpoint/2010/main" val="1625319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1" name="Shape 161"/>
          <p:cNvSpPr txBox="1">
            <a:spLocks noGrp="1"/>
          </p:cNvSpPr>
          <p:nvPr>
            <p:ph type="body" idx="1"/>
          </p:nvPr>
        </p:nvSpPr>
        <p:spPr>
          <a:xfrm>
            <a:off x="701677" y="4415178"/>
            <a:ext cx="5607049" cy="4183696"/>
          </a:xfrm>
          <a:prstGeom prst="rect">
            <a:avLst/>
          </a:prstGeom>
          <a:noFill/>
          <a:ln>
            <a:noFill/>
          </a:ln>
        </p:spPr>
        <p:txBody>
          <a:bodyPr lIns="91073" tIns="45525" rIns="91073" bIns="45525" anchor="t" anchorCtr="0">
            <a:noAutofit/>
          </a:bodyPr>
          <a:lstStyle/>
          <a:p>
            <a:pPr>
              <a:buSzPct val="25000"/>
            </a:pPr>
            <a:endParaRPr dirty="0"/>
          </a:p>
        </p:txBody>
      </p:sp>
    </p:spTree>
    <p:extLst>
      <p:ext uri="{BB962C8B-B14F-4D97-AF65-F5344CB8AC3E}">
        <p14:creationId xmlns:p14="http://schemas.microsoft.com/office/powerpoint/2010/main" val="193127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1181100" y="696913"/>
            <a:ext cx="4648200" cy="3486150"/>
          </a:xfrm>
          <a:ln/>
        </p:spPr>
      </p:sp>
      <p:sp>
        <p:nvSpPr>
          <p:cNvPr id="18434" name="Notes Placeholder 2"/>
          <p:cNvSpPr>
            <a:spLocks noGrp="1"/>
          </p:cNvSpPr>
          <p:nvPr>
            <p:ph type="body" idx="1"/>
          </p:nvPr>
        </p:nvSpPr>
        <p:spPr>
          <a:noFill/>
          <a:ln/>
        </p:spPr>
        <p:txBody>
          <a:bodyPr/>
          <a:lstStyle/>
          <a:p>
            <a:r>
              <a:rPr lang="en-US" sz="1800" dirty="0"/>
              <a:t>Each industry representative could briefly introduce themselves </a:t>
            </a:r>
          </a:p>
        </p:txBody>
      </p:sp>
      <p:sp>
        <p:nvSpPr>
          <p:cNvPr id="18435" name="Slide Number Placeholder 3"/>
          <p:cNvSpPr>
            <a:spLocks noGrp="1"/>
          </p:cNvSpPr>
          <p:nvPr>
            <p:ph type="sldNum" sz="quarter" idx="5"/>
          </p:nvPr>
        </p:nvSpPr>
        <p:spPr>
          <a:noFill/>
        </p:spPr>
        <p:txBody>
          <a:bodyPr/>
          <a:lstStyle/>
          <a:p>
            <a:pPr defTabSz="914389" eaLnBrk="0" fontAlgn="base" hangingPunct="0">
              <a:spcBef>
                <a:spcPct val="0"/>
              </a:spcBef>
              <a:spcAft>
                <a:spcPct val="0"/>
              </a:spcAft>
              <a:defRPr/>
            </a:pPr>
            <a:fld id="{447F5339-3CC3-4486-9B36-24BFD0B3B71D}" type="slidenum">
              <a:rPr lang="en-US">
                <a:solidFill>
                  <a:srgbClr val="000000"/>
                </a:solidFill>
                <a:latin typeface="Arial" charset="0"/>
              </a:rPr>
              <a:pPr defTabSz="914389" eaLnBrk="0" fontAlgn="base" hangingPunct="0">
                <a:spcBef>
                  <a:spcPct val="0"/>
                </a:spcBef>
                <a:spcAft>
                  <a:spcPct val="0"/>
                </a:spcAft>
                <a:defRPr/>
              </a:pPr>
              <a:t>3</a:t>
            </a:fld>
            <a:endParaRPr lang="en-US">
              <a:solidFill>
                <a:srgbClr val="000000"/>
              </a:solidFill>
              <a:latin typeface="Arial" charset="0"/>
            </a:endParaRPr>
          </a:p>
        </p:txBody>
      </p:sp>
    </p:spTree>
    <p:extLst>
      <p:ext uri="{BB962C8B-B14F-4D97-AF65-F5344CB8AC3E}">
        <p14:creationId xmlns:p14="http://schemas.microsoft.com/office/powerpoint/2010/main" val="4177816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34FF4-0572-E136-B245-D5525ECF0306}"/>
            </a:ext>
          </a:extLst>
        </p:cNvPr>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C5445179-FF06-B8A1-EA16-FED9A7F3F5AD}"/>
              </a:ext>
            </a:extLst>
          </p:cNvPr>
          <p:cNvSpPr>
            <a:spLocks noGrp="1" noRot="1" noChangeAspect="1" noTextEdit="1"/>
          </p:cNvSpPr>
          <p:nvPr>
            <p:ph type="sldImg"/>
          </p:nvPr>
        </p:nvSpPr>
        <p:spPr>
          <a:xfrm>
            <a:off x="1181100" y="696913"/>
            <a:ext cx="4648200" cy="3486150"/>
          </a:xfrm>
          <a:ln/>
        </p:spPr>
      </p:sp>
      <p:sp>
        <p:nvSpPr>
          <p:cNvPr id="18434" name="Notes Placeholder 2">
            <a:extLst>
              <a:ext uri="{FF2B5EF4-FFF2-40B4-BE49-F238E27FC236}">
                <a16:creationId xmlns:a16="http://schemas.microsoft.com/office/drawing/2014/main" id="{B2197F73-A97A-6C7C-A3C4-F7CFF6C3443A}"/>
              </a:ext>
            </a:extLst>
          </p:cNvPr>
          <p:cNvSpPr>
            <a:spLocks noGrp="1"/>
          </p:cNvSpPr>
          <p:nvPr>
            <p:ph type="body" idx="1"/>
          </p:nvPr>
        </p:nvSpPr>
        <p:spPr>
          <a:noFill/>
          <a:ln/>
        </p:spPr>
        <p:txBody>
          <a:bodyPr/>
          <a:lstStyle/>
          <a:p>
            <a:r>
              <a:rPr lang="en-US" sz="1800" dirty="0"/>
              <a:t>Paul would explain &amp; promote the new fluid power course </a:t>
            </a:r>
          </a:p>
          <a:p>
            <a:endParaRPr lang="en-US" sz="1800" dirty="0"/>
          </a:p>
          <a:p>
            <a:r>
              <a:rPr lang="en-US" sz="1800" dirty="0"/>
              <a:t>- It would be great to hear from 1 or 2 members and explain why they also believe this course is beneficial </a:t>
            </a:r>
          </a:p>
        </p:txBody>
      </p:sp>
      <p:sp>
        <p:nvSpPr>
          <p:cNvPr id="18435" name="Slide Number Placeholder 3">
            <a:extLst>
              <a:ext uri="{FF2B5EF4-FFF2-40B4-BE49-F238E27FC236}">
                <a16:creationId xmlns:a16="http://schemas.microsoft.com/office/drawing/2014/main" id="{1C791ECC-00A2-6256-5C7C-30B82E6EA5BE}"/>
              </a:ext>
            </a:extLst>
          </p:cNvPr>
          <p:cNvSpPr>
            <a:spLocks noGrp="1"/>
          </p:cNvSpPr>
          <p:nvPr>
            <p:ph type="sldNum" sz="quarter" idx="5"/>
          </p:nvPr>
        </p:nvSpPr>
        <p:spPr>
          <a:noFill/>
        </p:spPr>
        <p:txBody>
          <a:bodyPr/>
          <a:lstStyle/>
          <a:p>
            <a:pPr defTabSz="914389" eaLnBrk="0" fontAlgn="base" hangingPunct="0">
              <a:spcBef>
                <a:spcPct val="0"/>
              </a:spcBef>
              <a:spcAft>
                <a:spcPct val="0"/>
              </a:spcAft>
              <a:defRPr/>
            </a:pPr>
            <a:fld id="{447F5339-3CC3-4486-9B36-24BFD0B3B71D}" type="slidenum">
              <a:rPr lang="en-US">
                <a:solidFill>
                  <a:srgbClr val="000000"/>
                </a:solidFill>
                <a:latin typeface="Arial" charset="0"/>
              </a:rPr>
              <a:pPr defTabSz="914389" eaLnBrk="0" fontAlgn="base" hangingPunct="0">
                <a:spcBef>
                  <a:spcPct val="0"/>
                </a:spcBef>
                <a:spcAft>
                  <a:spcPct val="0"/>
                </a:spcAft>
                <a:defRPr/>
              </a:pPr>
              <a:t>4</a:t>
            </a:fld>
            <a:endParaRPr lang="en-US">
              <a:solidFill>
                <a:srgbClr val="000000"/>
              </a:solidFill>
              <a:latin typeface="Arial" charset="0"/>
            </a:endParaRPr>
          </a:p>
        </p:txBody>
      </p:sp>
    </p:spTree>
    <p:extLst>
      <p:ext uri="{BB962C8B-B14F-4D97-AF65-F5344CB8AC3E}">
        <p14:creationId xmlns:p14="http://schemas.microsoft.com/office/powerpoint/2010/main" val="39244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C1681-FAC6-CF7E-C6D3-BE31B209D2D2}"/>
            </a:ext>
          </a:extLst>
        </p:cNvPr>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56A0A5C1-1DDD-2DE3-0966-2282DE188136}"/>
              </a:ext>
            </a:extLst>
          </p:cNvPr>
          <p:cNvSpPr>
            <a:spLocks noGrp="1" noRot="1" noChangeAspect="1" noTextEdit="1"/>
          </p:cNvSpPr>
          <p:nvPr>
            <p:ph type="sldImg"/>
          </p:nvPr>
        </p:nvSpPr>
        <p:spPr>
          <a:xfrm>
            <a:off x="1181100" y="696913"/>
            <a:ext cx="4648200" cy="3486150"/>
          </a:xfrm>
          <a:ln/>
        </p:spPr>
      </p:sp>
      <p:sp>
        <p:nvSpPr>
          <p:cNvPr id="18434" name="Notes Placeholder 2">
            <a:extLst>
              <a:ext uri="{FF2B5EF4-FFF2-40B4-BE49-F238E27FC236}">
                <a16:creationId xmlns:a16="http://schemas.microsoft.com/office/drawing/2014/main" id="{04A86FFF-CFDD-0328-29D0-4C7360D04697}"/>
              </a:ext>
            </a:extLst>
          </p:cNvPr>
          <p:cNvSpPr>
            <a:spLocks noGrp="1"/>
          </p:cNvSpPr>
          <p:nvPr>
            <p:ph type="body" idx="1"/>
          </p:nvPr>
        </p:nvSpPr>
        <p:spPr>
          <a:noFill/>
          <a:ln/>
        </p:spPr>
        <p:txBody>
          <a:bodyPr/>
          <a:lstStyle/>
          <a:p>
            <a:endParaRPr lang="en-US" sz="1800" dirty="0"/>
          </a:p>
        </p:txBody>
      </p:sp>
      <p:sp>
        <p:nvSpPr>
          <p:cNvPr id="18435" name="Slide Number Placeholder 3">
            <a:extLst>
              <a:ext uri="{FF2B5EF4-FFF2-40B4-BE49-F238E27FC236}">
                <a16:creationId xmlns:a16="http://schemas.microsoft.com/office/drawing/2014/main" id="{57025E52-BEE6-B22D-30D5-D0C520307491}"/>
              </a:ext>
            </a:extLst>
          </p:cNvPr>
          <p:cNvSpPr>
            <a:spLocks noGrp="1"/>
          </p:cNvSpPr>
          <p:nvPr>
            <p:ph type="sldNum" sz="quarter" idx="5"/>
          </p:nvPr>
        </p:nvSpPr>
        <p:spPr>
          <a:noFill/>
        </p:spPr>
        <p:txBody>
          <a:bodyPr/>
          <a:lstStyle/>
          <a:p>
            <a:pPr defTabSz="914389" eaLnBrk="0" fontAlgn="base" hangingPunct="0">
              <a:spcBef>
                <a:spcPct val="0"/>
              </a:spcBef>
              <a:spcAft>
                <a:spcPct val="0"/>
              </a:spcAft>
              <a:defRPr/>
            </a:pPr>
            <a:fld id="{447F5339-3CC3-4486-9B36-24BFD0B3B71D}" type="slidenum">
              <a:rPr lang="en-US">
                <a:solidFill>
                  <a:srgbClr val="000000"/>
                </a:solidFill>
                <a:latin typeface="Arial" charset="0"/>
              </a:rPr>
              <a:pPr defTabSz="914389" eaLnBrk="0" fontAlgn="base" hangingPunct="0">
                <a:spcBef>
                  <a:spcPct val="0"/>
                </a:spcBef>
                <a:spcAft>
                  <a:spcPct val="0"/>
                </a:spcAft>
                <a:defRPr/>
              </a:pPr>
              <a:t>5</a:t>
            </a:fld>
            <a:endParaRPr lang="en-US">
              <a:solidFill>
                <a:srgbClr val="000000"/>
              </a:solidFill>
              <a:latin typeface="Arial" charset="0"/>
            </a:endParaRPr>
          </a:p>
        </p:txBody>
      </p:sp>
    </p:spTree>
    <p:extLst>
      <p:ext uri="{BB962C8B-B14F-4D97-AF65-F5344CB8AC3E}">
        <p14:creationId xmlns:p14="http://schemas.microsoft.com/office/powerpoint/2010/main" val="128384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1181100" y="696913"/>
            <a:ext cx="4648200" cy="3486150"/>
          </a:xfrm>
          <a:ln/>
        </p:spPr>
      </p:sp>
      <p:sp>
        <p:nvSpPr>
          <p:cNvPr id="18434" name="Notes Placeholder 2"/>
          <p:cNvSpPr>
            <a:spLocks noGrp="1"/>
          </p:cNvSpPr>
          <p:nvPr>
            <p:ph type="body" idx="1"/>
          </p:nvPr>
        </p:nvSpPr>
        <p:spPr>
          <a:noFill/>
          <a:ln/>
        </p:spPr>
        <p:txBody>
          <a:bodyPr/>
          <a:lstStyle/>
          <a:p>
            <a:pPr marL="171450" indent="-171450">
              <a:buFont typeface="Arial" panose="020B0604020202020204" pitchFamily="34" charset="0"/>
              <a:buChar char="•"/>
            </a:pPr>
            <a:r>
              <a:rPr lang="en-US" sz="1800" dirty="0"/>
              <a:t>Fluid power is a term that describes two related technologies: hydraulics and pneumatics.</a:t>
            </a:r>
          </a:p>
          <a:p>
            <a:pPr marL="171450" indent="-171450">
              <a:buFont typeface="Arial" panose="020B0604020202020204" pitchFamily="34" charset="0"/>
              <a:buChar char="•"/>
            </a:pPr>
            <a:r>
              <a:rPr lang="en-US" sz="1800" dirty="0"/>
              <a:t>Both technologies use a fluid – either a liquid or a gas – to transform power into controlled motion.</a:t>
            </a:r>
          </a:p>
          <a:p>
            <a:pPr marL="171450" indent="-171450">
              <a:buFont typeface="Arial" panose="020B0604020202020204" pitchFamily="34" charset="0"/>
              <a:buChar char="•"/>
            </a:pPr>
            <a:r>
              <a:rPr lang="en-US" sz="1800" dirty="0"/>
              <a:t>It is a workhorse of the U.S. economy.</a:t>
            </a:r>
          </a:p>
          <a:p>
            <a:pPr marL="171450" indent="-171450">
              <a:buFont typeface="Arial" panose="020B0604020202020204" pitchFamily="34" charset="0"/>
              <a:buChar char="•"/>
            </a:pPr>
            <a:r>
              <a:rPr lang="en-US" sz="1800" dirty="0"/>
              <a:t>Fluid power systems transmit more power in a smaller space than other forms of power transmission, making it the cross-cutting technology of choice for dozens of industries and hundreds of applications.</a:t>
            </a:r>
          </a:p>
          <a:p>
            <a:pPr marL="171450" indent="-171450">
              <a:buFont typeface="Arial" panose="020B0604020202020204" pitchFamily="34" charset="0"/>
              <a:buChar char="•"/>
            </a:pPr>
            <a:r>
              <a:rPr lang="en-US" sz="1800" dirty="0"/>
              <a:t>Among its many advantages, hydraulics offers:</a:t>
            </a:r>
          </a:p>
          <a:p>
            <a:pPr marL="171450" indent="-171450">
              <a:buFont typeface="Arial" panose="020B0604020202020204" pitchFamily="34" charset="0"/>
              <a:buChar char="•"/>
            </a:pPr>
            <a:r>
              <a:rPr lang="en-US" sz="1800" dirty="0"/>
              <a:t>High power to weight ratio;</a:t>
            </a:r>
          </a:p>
          <a:p>
            <a:pPr marL="171450" indent="-171450">
              <a:buFont typeface="Arial" panose="020B0604020202020204" pitchFamily="34" charset="0"/>
              <a:buChar char="•"/>
            </a:pPr>
            <a:r>
              <a:rPr lang="en-US" sz="1800" dirty="0"/>
              <a:t>High torque at very low speeds;</a:t>
            </a:r>
          </a:p>
          <a:p>
            <a:pPr marL="171450" indent="-171450">
              <a:buFont typeface="Arial" panose="020B0604020202020204" pitchFamily="34" charset="0"/>
              <a:buChar char="•"/>
            </a:pPr>
            <a:r>
              <a:rPr lang="en-US" sz="1800" dirty="0"/>
              <a:t>The ability to hold that torque constant;</a:t>
            </a:r>
          </a:p>
          <a:p>
            <a:pPr marL="171450" indent="-171450">
              <a:buFont typeface="Arial" panose="020B0604020202020204" pitchFamily="34" charset="0"/>
              <a:buChar char="•"/>
            </a:pPr>
            <a:r>
              <a:rPr lang="en-US" sz="1800" dirty="0"/>
              <a:t>And its overall ruggedness and reliability.</a:t>
            </a:r>
          </a:p>
          <a:p>
            <a:pPr marL="171450" indent="-171450">
              <a:buFont typeface="Arial" panose="020B0604020202020204" pitchFamily="34" charset="0"/>
              <a:buChar char="•"/>
            </a:pPr>
            <a:r>
              <a:rPr lang="en-US" sz="1800" dirty="0"/>
              <a:t>Among its many advantages, pneumatics is:</a:t>
            </a:r>
          </a:p>
          <a:p>
            <a:pPr marL="171450" indent="-171450">
              <a:buFont typeface="Arial" panose="020B0604020202020204" pitchFamily="34" charset="0"/>
              <a:buChar char="•"/>
            </a:pPr>
            <a:r>
              <a:rPr lang="en-US" sz="1800" dirty="0"/>
              <a:t>Comparatively inexpensive and lightweight;</a:t>
            </a:r>
          </a:p>
          <a:p>
            <a:pPr marL="171450" indent="-171450">
              <a:buFont typeface="Arial" panose="020B0604020202020204" pitchFamily="34" charset="0"/>
              <a:buChar char="•"/>
            </a:pPr>
            <a:r>
              <a:rPr lang="en-US" sz="1800" dirty="0"/>
              <a:t>Offers simple control systems;</a:t>
            </a:r>
          </a:p>
          <a:p>
            <a:pPr marL="171450" indent="-171450">
              <a:buFont typeface="Arial" panose="020B0604020202020204" pitchFamily="34" charset="0"/>
              <a:buChar char="•"/>
            </a:pPr>
            <a:r>
              <a:rPr lang="en-US" sz="1800" dirty="0"/>
              <a:t>Is clean and non-reactive in magnetic environments;</a:t>
            </a:r>
          </a:p>
          <a:p>
            <a:pPr marL="171450" indent="-171450">
              <a:buFont typeface="Arial" panose="020B0604020202020204" pitchFamily="34" charset="0"/>
              <a:buChar char="•"/>
            </a:pPr>
            <a:r>
              <a:rPr lang="en-US" sz="1800" dirty="0"/>
              <a:t>And activates with extreme speed and precision.</a:t>
            </a:r>
          </a:p>
          <a:p>
            <a:endParaRPr lang="en-US" sz="1800" dirty="0"/>
          </a:p>
        </p:txBody>
      </p:sp>
      <p:sp>
        <p:nvSpPr>
          <p:cNvPr id="18435" name="Slide Number Placeholder 3"/>
          <p:cNvSpPr>
            <a:spLocks noGrp="1"/>
          </p:cNvSpPr>
          <p:nvPr>
            <p:ph type="sldNum" sz="quarter" idx="5"/>
          </p:nvPr>
        </p:nvSpPr>
        <p:spPr>
          <a:noFill/>
        </p:spPr>
        <p:txBody>
          <a:bodyPr/>
          <a:lstStyle/>
          <a:p>
            <a:pPr defTabSz="914389" eaLnBrk="0" fontAlgn="base" hangingPunct="0">
              <a:spcBef>
                <a:spcPct val="0"/>
              </a:spcBef>
              <a:spcAft>
                <a:spcPct val="0"/>
              </a:spcAft>
              <a:defRPr/>
            </a:pPr>
            <a:fld id="{447F5339-3CC3-4486-9B36-24BFD0B3B71D}" type="slidenum">
              <a:rPr lang="en-US">
                <a:solidFill>
                  <a:srgbClr val="000000"/>
                </a:solidFill>
                <a:latin typeface="Arial" charset="0"/>
              </a:rPr>
              <a:pPr defTabSz="914389" eaLnBrk="0" fontAlgn="base" hangingPunct="0">
                <a:spcBef>
                  <a:spcPct val="0"/>
                </a:spcBef>
                <a:spcAft>
                  <a:spcPct val="0"/>
                </a:spcAft>
                <a:defRPr/>
              </a:pPr>
              <a:t>6</a:t>
            </a:fld>
            <a:endParaRPr lang="en-US">
              <a:solidFill>
                <a:srgbClr val="000000"/>
              </a:solidFill>
              <a:latin typeface="Arial" charset="0"/>
            </a:endParaRPr>
          </a:p>
        </p:txBody>
      </p:sp>
    </p:spTree>
    <p:extLst>
      <p:ext uri="{BB962C8B-B14F-4D97-AF65-F5344CB8AC3E}">
        <p14:creationId xmlns:p14="http://schemas.microsoft.com/office/powerpoint/2010/main" val="981085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latin typeface="+mn-lt"/>
              </a:rPr>
              <a:t>Because of these advantages, once you know where to look, you’ll find fluid power just about everywhere.</a:t>
            </a:r>
          </a:p>
          <a:p>
            <a:pPr marL="171450" indent="-171450">
              <a:buFont typeface="Arial" panose="020B0604020202020204" pitchFamily="34" charset="0"/>
              <a:buChar char="•"/>
            </a:pPr>
            <a:r>
              <a:rPr lang="en-US" sz="1800" dirty="0">
                <a:latin typeface="+mn-lt"/>
              </a:rPr>
              <a:t>NFPA uses the social media hashtag #onlyfluidpowercan to educate the general public on fluid power’s impact on their lives.</a:t>
            </a:r>
          </a:p>
          <a:p>
            <a:pPr marL="171450" indent="-171450">
              <a:buFont typeface="Arial" panose="020B0604020202020204" pitchFamily="34" charset="0"/>
              <a:buChar char="•"/>
            </a:pPr>
            <a:r>
              <a:rPr lang="en-US" sz="1800" dirty="0">
                <a:latin typeface="+mn-lt"/>
              </a:rPr>
              <a:t>For example:</a:t>
            </a:r>
          </a:p>
          <a:p>
            <a:pPr marL="171450" indent="-171450">
              <a:buFont typeface="Arial" panose="020B0604020202020204" pitchFamily="34" charset="0"/>
              <a:buChar char="•"/>
            </a:pPr>
            <a:r>
              <a:rPr lang="en-US" sz="1800" dirty="0">
                <a:latin typeface="+mn-lt"/>
              </a:rPr>
              <a:t>In aerospace, </a:t>
            </a:r>
            <a:r>
              <a:rPr lang="en-US" sz="1800" b="0" i="0" u="none" strike="noStrike" baseline="0" dirty="0">
                <a:solidFill>
                  <a:srgbClr val="FFFFFF"/>
                </a:solidFill>
                <a:latin typeface="+mn-lt"/>
              </a:rPr>
              <a:t>only fluid power can lift a jumbo jet, bank and roll a fighter plane, and keep a rocket on course.</a:t>
            </a:r>
          </a:p>
          <a:p>
            <a:pPr marL="171450" indent="-171450">
              <a:buFont typeface="Arial" panose="020B0604020202020204" pitchFamily="34" charset="0"/>
              <a:buChar char="•"/>
            </a:pPr>
            <a:r>
              <a:rPr lang="en-US" sz="1800" b="0" i="0" u="none" strike="noStrike" baseline="0" dirty="0">
                <a:solidFill>
                  <a:srgbClr val="FFFFFF"/>
                </a:solidFill>
                <a:latin typeface="+mn-lt"/>
              </a:rPr>
              <a:t>In power generation, only fluid power can harvest energy from the wind and waves.</a:t>
            </a:r>
          </a:p>
          <a:p>
            <a:pPr marL="171450" indent="-171450">
              <a:buFont typeface="Arial" panose="020B0604020202020204" pitchFamily="34" charset="0"/>
              <a:buChar char="•"/>
            </a:pPr>
            <a:r>
              <a:rPr lang="en-US" sz="1800" b="0" i="0" u="none" strike="noStrike" baseline="0" dirty="0">
                <a:solidFill>
                  <a:srgbClr val="FFFFFF"/>
                </a:solidFill>
                <a:latin typeface="+mn-lt"/>
              </a:rPr>
              <a:t>In construction and mining equipment, only fluid power can build roads and buildings, moving mountains when necessary.</a:t>
            </a:r>
          </a:p>
          <a:p>
            <a:pPr marL="171450" indent="-171450">
              <a:buFont typeface="Arial" panose="020B0604020202020204" pitchFamily="34" charset="0"/>
              <a:buChar char="•"/>
            </a:pPr>
            <a:r>
              <a:rPr lang="en-US" sz="1800" b="0" i="0" u="none" strike="noStrike" baseline="0" dirty="0">
                <a:solidFill>
                  <a:srgbClr val="FFFFFF"/>
                </a:solidFill>
                <a:latin typeface="+mn-lt"/>
              </a:rPr>
              <a:t>In cars and trucks, only fluid power can make these vehicles easy to steer and stop and provide the regenerative power to boost fuel efficiency.</a:t>
            </a:r>
          </a:p>
          <a:p>
            <a:pPr marL="171450" indent="-171450">
              <a:buFont typeface="Arial" panose="020B0604020202020204" pitchFamily="34" charset="0"/>
              <a:buChar char="•"/>
            </a:pPr>
            <a:r>
              <a:rPr lang="en-US" sz="1800" b="0" i="0" u="none" strike="noStrike" baseline="0" dirty="0">
                <a:solidFill>
                  <a:srgbClr val="FFFFFF"/>
                </a:solidFill>
                <a:latin typeface="+mn-lt"/>
              </a:rPr>
              <a:t>In agricultural equipment, only fluid power can feed the world by planting and harvesting massive fields.</a:t>
            </a:r>
          </a:p>
          <a:p>
            <a:pPr marL="171450" indent="-171450">
              <a:buFont typeface="Arial" panose="020B0604020202020204" pitchFamily="34" charset="0"/>
              <a:buChar char="•"/>
            </a:pPr>
            <a:r>
              <a:rPr lang="en-US" sz="1800" b="0" i="0" u="none" strike="noStrike" baseline="0" dirty="0">
                <a:solidFill>
                  <a:srgbClr val="FFFFFF"/>
                </a:solidFill>
                <a:latin typeface="+mn-lt"/>
              </a:rPr>
              <a:t>In entertainment, only fluid power only fluid power can animate the rides and monsters at our amusement parks.</a:t>
            </a:r>
            <a:endParaRPr lang="en-US" sz="1800" dirty="0">
              <a:latin typeface="+mn-lt"/>
            </a:endParaRPr>
          </a:p>
        </p:txBody>
      </p:sp>
      <p:sp>
        <p:nvSpPr>
          <p:cNvPr id="4" name="Slide Number Placeholder 3"/>
          <p:cNvSpPr>
            <a:spLocks noGrp="1"/>
          </p:cNvSpPr>
          <p:nvPr>
            <p:ph type="sldNum" sz="quarter" idx="5"/>
          </p:nvPr>
        </p:nvSpPr>
        <p:spPr/>
        <p:txBody>
          <a:bodyPr/>
          <a:lstStyle/>
          <a:p>
            <a:fld id="{68A2527A-5C24-49EF-BD8D-2A413FEFB564}" type="slidenum">
              <a:rPr lang="en-US" smtClean="0"/>
              <a:t>7</a:t>
            </a:fld>
            <a:endParaRPr lang="en-US"/>
          </a:p>
        </p:txBody>
      </p:sp>
    </p:spTree>
    <p:extLst>
      <p:ext uri="{BB962C8B-B14F-4D97-AF65-F5344CB8AC3E}">
        <p14:creationId xmlns:p14="http://schemas.microsoft.com/office/powerpoint/2010/main" val="3147261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b="0" i="0" u="none" strike="noStrike" baseline="0" dirty="0">
                <a:solidFill>
                  <a:srgbClr val="FFFFFF"/>
                </a:solidFill>
                <a:latin typeface="+mn-lt"/>
              </a:rPr>
              <a:t>In metalworking, only fluid power can push, pull, press, cut, and transform raw materials into finished products.</a:t>
            </a:r>
          </a:p>
          <a:p>
            <a:pPr marL="171450" indent="-171450">
              <a:buFont typeface="Arial" panose="020B0604020202020204" pitchFamily="34" charset="0"/>
              <a:buChar char="•"/>
            </a:pPr>
            <a:r>
              <a:rPr lang="en-US" sz="1800" b="0" i="0" u="none" strike="noStrike" baseline="0" dirty="0">
                <a:solidFill>
                  <a:srgbClr val="FFFFFF"/>
                </a:solidFill>
                <a:latin typeface="+mn-lt"/>
              </a:rPr>
              <a:t>In lawn and garden equipment, only fluid power can </a:t>
            </a:r>
            <a:r>
              <a:rPr lang="en-US" sz="1800" dirty="0">
                <a:effectLst/>
                <a:latin typeface="Calibri" panose="020F0502020204030204" pitchFamily="34" charset="0"/>
                <a:ea typeface="Calibri" panose="020F0502020204030204" pitchFamily="34" charset="0"/>
              </a:rPr>
              <a:t>deliver the perfect cut for your backyard or favorite golf course</a:t>
            </a:r>
            <a:r>
              <a:rPr lang="en-US" sz="1800" b="0" i="0" u="none" strike="noStrike" baseline="0" dirty="0">
                <a:solidFill>
                  <a:srgbClr val="FFFFFF"/>
                </a:solidFill>
                <a:latin typeface="+mn-lt"/>
              </a:rPr>
              <a:t>.</a:t>
            </a:r>
          </a:p>
          <a:p>
            <a:pPr marL="171450" indent="-171450">
              <a:buFont typeface="Arial" panose="020B0604020202020204" pitchFamily="34" charset="0"/>
              <a:buChar char="•"/>
            </a:pPr>
            <a:r>
              <a:rPr lang="en-US" sz="1800" b="0" i="0" u="none" strike="noStrike" baseline="0" dirty="0">
                <a:solidFill>
                  <a:srgbClr val="FFFFFF"/>
                </a:solidFill>
                <a:latin typeface="+mn-lt"/>
              </a:rPr>
              <a:t>In factory automation, only fluid power can automate the heavy and precise manufacturing processes that keep our economy moving.</a:t>
            </a:r>
          </a:p>
          <a:p>
            <a:pPr marL="171450" indent="-171450">
              <a:buFont typeface="Arial" panose="020B0604020202020204" pitchFamily="34" charset="0"/>
              <a:buChar char="•"/>
            </a:pPr>
            <a:r>
              <a:rPr lang="en-US" sz="1800" b="0" i="0" u="none" strike="noStrike" baseline="0" dirty="0">
                <a:solidFill>
                  <a:srgbClr val="FFFFFF"/>
                </a:solidFill>
                <a:latin typeface="+mn-lt"/>
              </a:rPr>
              <a:t>In food processing and packaging, only fluid power can keep today’s food production processes clean and safe.</a:t>
            </a:r>
          </a:p>
          <a:p>
            <a:pPr marL="171450" indent="-171450">
              <a:buFont typeface="Arial" panose="020B0604020202020204" pitchFamily="34" charset="0"/>
              <a:buChar char="•"/>
            </a:pPr>
            <a:r>
              <a:rPr lang="en-US" sz="1800" b="0" i="0" u="none" strike="noStrike" baseline="0" dirty="0">
                <a:solidFill>
                  <a:srgbClr val="FFFFFF"/>
                </a:solidFill>
                <a:latin typeface="+mn-lt"/>
              </a:rPr>
              <a:t>In material handling, only fluid power can keep global supply chains moving.</a:t>
            </a:r>
          </a:p>
          <a:p>
            <a:pPr marL="171450" indent="-171450">
              <a:buFont typeface="Arial" panose="020B0604020202020204" pitchFamily="34" charset="0"/>
              <a:buChar char="•"/>
            </a:pPr>
            <a:r>
              <a:rPr lang="en-US" sz="1800" b="0" i="0" u="none" strike="noStrike" baseline="0" dirty="0">
                <a:solidFill>
                  <a:srgbClr val="FFFFFF"/>
                </a:solidFill>
                <a:latin typeface="+mn-lt"/>
              </a:rPr>
              <a:t>And in biomedical, only fluid power can precisely control the life-saving and sustaining equipment in our nation’s hospitals.</a:t>
            </a:r>
          </a:p>
          <a:p>
            <a:pPr marL="171450" indent="-171450">
              <a:buFont typeface="Arial" panose="020B0604020202020204" pitchFamily="34" charset="0"/>
              <a:buChar char="•"/>
            </a:pPr>
            <a:r>
              <a:rPr lang="en-US" sz="1800" b="0" i="0" u="none" strike="noStrike" baseline="0" dirty="0">
                <a:solidFill>
                  <a:srgbClr val="FFFFFF"/>
                </a:solidFill>
                <a:latin typeface="+mn-lt"/>
              </a:rPr>
              <a:t>These are just some of the places where you can find fluid power in action.</a:t>
            </a:r>
          </a:p>
          <a:p>
            <a:pPr marL="171450" indent="-171450">
              <a:buFont typeface="Arial" panose="020B0604020202020204" pitchFamily="34" charset="0"/>
              <a:buChar char="•"/>
            </a:pPr>
            <a:r>
              <a:rPr lang="en-US" sz="1800" b="0" i="0" u="none" strike="noStrike" baseline="0" dirty="0">
                <a:solidFill>
                  <a:srgbClr val="FFFFFF"/>
                </a:solidFill>
                <a:latin typeface="+mn-lt"/>
              </a:rPr>
              <a:t>Next time you’re out and about – look around.</a:t>
            </a:r>
          </a:p>
          <a:p>
            <a:pPr marL="171450" indent="-171450">
              <a:buFont typeface="Arial" panose="020B0604020202020204" pitchFamily="34" charset="0"/>
              <a:buChar char="•"/>
            </a:pPr>
            <a:r>
              <a:rPr lang="en-US" sz="1800" b="0" i="0" u="none" strike="noStrike" baseline="0" dirty="0">
                <a:solidFill>
                  <a:srgbClr val="FFFFFF"/>
                </a:solidFill>
                <a:latin typeface="+mn-lt"/>
              </a:rPr>
              <a:t>You might just be surprised by what fluid power is doing in your world.</a:t>
            </a:r>
            <a:endParaRPr lang="en-US" sz="1800" dirty="0">
              <a:latin typeface="+mn-lt"/>
            </a:endParaRPr>
          </a:p>
          <a:p>
            <a:endParaRPr lang="en-US" dirty="0"/>
          </a:p>
        </p:txBody>
      </p:sp>
      <p:sp>
        <p:nvSpPr>
          <p:cNvPr id="4" name="Slide Number Placeholder 3"/>
          <p:cNvSpPr>
            <a:spLocks noGrp="1"/>
          </p:cNvSpPr>
          <p:nvPr>
            <p:ph type="sldNum" sz="quarter" idx="5"/>
          </p:nvPr>
        </p:nvSpPr>
        <p:spPr/>
        <p:txBody>
          <a:bodyPr/>
          <a:lstStyle/>
          <a:p>
            <a:fld id="{68A2527A-5C24-49EF-BD8D-2A413FEFB564}" type="slidenum">
              <a:rPr lang="en-US" smtClean="0"/>
              <a:t>8</a:t>
            </a:fld>
            <a:endParaRPr lang="en-US"/>
          </a:p>
        </p:txBody>
      </p:sp>
    </p:spTree>
    <p:extLst>
      <p:ext uri="{BB962C8B-B14F-4D97-AF65-F5344CB8AC3E}">
        <p14:creationId xmlns:p14="http://schemas.microsoft.com/office/powerpoint/2010/main" val="449315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1181100" y="696913"/>
            <a:ext cx="4648200" cy="3486150"/>
          </a:xfrm>
          <a:ln/>
        </p:spPr>
      </p:sp>
      <p:sp>
        <p:nvSpPr>
          <p:cNvPr id="18434" name="Notes Placeholder 2"/>
          <p:cNvSpPr>
            <a:spLocks noGrp="1"/>
          </p:cNvSpPr>
          <p:nvPr>
            <p:ph type="body" idx="1"/>
          </p:nvPr>
        </p:nvSpPr>
        <p:spPr>
          <a:noFill/>
          <a:ln/>
        </p:spPr>
        <p:txBody>
          <a:bodyPr/>
          <a:lstStyle/>
          <a:p>
            <a:pPr marL="171450" indent="-171450">
              <a:buFont typeface="Arial" panose="020B0604020202020204" pitchFamily="34" charset="0"/>
              <a:buChar char="•"/>
            </a:pPr>
            <a:r>
              <a:rPr lang="en-US" sz="1800" b="0" i="0" u="none" strike="noStrike" baseline="0" dirty="0">
                <a:solidFill>
                  <a:srgbClr val="FFFFFF"/>
                </a:solidFill>
                <a:latin typeface="+mn-lt"/>
              </a:rPr>
              <a:t>And here’s what to look for.</a:t>
            </a:r>
          </a:p>
          <a:p>
            <a:pPr marL="171450" indent="-171450">
              <a:buFont typeface="Arial" panose="020B0604020202020204" pitchFamily="34" charset="0"/>
              <a:buChar char="•"/>
            </a:pPr>
            <a:r>
              <a:rPr lang="en-US" sz="1800" b="0" i="0" u="none" strike="noStrike" baseline="0" dirty="0">
                <a:solidFill>
                  <a:srgbClr val="FFFFFF"/>
                </a:solidFill>
                <a:latin typeface="+mn-lt"/>
              </a:rPr>
              <a:t>The next time you have the chance, look closely at one of those pieces of construction or agricultural equipment, and you’ll undoubtedly see all the major components of the basic hydraulic system.</a:t>
            </a:r>
          </a:p>
          <a:p>
            <a:pPr marL="171450" indent="-171450">
              <a:buFont typeface="Arial" panose="020B0604020202020204" pitchFamily="34" charset="0"/>
              <a:buChar char="•"/>
            </a:pPr>
            <a:r>
              <a:rPr lang="en-US" sz="1800" b="0" i="0" u="none" strike="noStrike" baseline="0" dirty="0">
                <a:solidFill>
                  <a:srgbClr val="FFFFFF"/>
                </a:solidFill>
                <a:latin typeface="+mn-lt"/>
              </a:rPr>
              <a:t>Understanding a fluid power system means following the fluid as it makes its circuit – and the fluid is the most essential component of all.</a:t>
            </a:r>
          </a:p>
          <a:p>
            <a:pPr marL="171450" indent="-171450">
              <a:buFont typeface="Arial" panose="020B0604020202020204" pitchFamily="34" charset="0"/>
              <a:buChar char="•"/>
            </a:pPr>
            <a:r>
              <a:rPr lang="en-US" sz="1800" b="0" i="0" u="none" strike="noStrike" baseline="0" dirty="0">
                <a:solidFill>
                  <a:srgbClr val="FFFFFF"/>
                </a:solidFill>
                <a:latin typeface="+mn-lt"/>
              </a:rPr>
              <a:t>It begins in the tank or the reservoir.</a:t>
            </a:r>
          </a:p>
          <a:p>
            <a:pPr marL="171450" indent="-171450">
              <a:buFont typeface="Arial" panose="020B0604020202020204" pitchFamily="34" charset="0"/>
              <a:buChar char="•"/>
            </a:pPr>
            <a:r>
              <a:rPr lang="en-US" sz="1800" b="0" i="0" u="none" strike="noStrike" baseline="0" dirty="0">
                <a:solidFill>
                  <a:srgbClr val="FFFFFF"/>
                </a:solidFill>
                <a:latin typeface="+mn-lt"/>
              </a:rPr>
              <a:t>From there it is drawn into and then turned into pressurized flow by the pump, which sends it on to the rest of the system.</a:t>
            </a:r>
          </a:p>
          <a:p>
            <a:pPr marL="171450" indent="-171450">
              <a:buFont typeface="Arial" panose="020B0604020202020204" pitchFamily="34" charset="0"/>
              <a:buChar char="•"/>
            </a:pPr>
            <a:r>
              <a:rPr lang="en-US" sz="1800" b="0" i="0" u="none" strike="noStrike" baseline="0" dirty="0">
                <a:solidFill>
                  <a:srgbClr val="FFFFFF"/>
                </a:solidFill>
                <a:latin typeface="+mn-lt"/>
              </a:rPr>
              <a:t>Most hydraulic systems first have a relief valve, that allows over-pressurized fluid to return safely to the tank.</a:t>
            </a:r>
          </a:p>
          <a:p>
            <a:pPr marL="171450" indent="-171450">
              <a:buFont typeface="Arial" panose="020B0604020202020204" pitchFamily="34" charset="0"/>
              <a:buChar char="•"/>
            </a:pPr>
            <a:r>
              <a:rPr lang="en-US" sz="1800" b="0" i="0" u="none" strike="noStrike" baseline="0" dirty="0">
                <a:solidFill>
                  <a:srgbClr val="FFFFFF"/>
                </a:solidFill>
                <a:latin typeface="+mn-lt"/>
              </a:rPr>
              <a:t>Otherwise the fluid is sent through a series of control valves, which can direct the flow to the various actuators on the machine to do the work.</a:t>
            </a:r>
          </a:p>
          <a:p>
            <a:pPr marL="171450" indent="-171450">
              <a:buFont typeface="Arial" panose="020B0604020202020204" pitchFamily="34" charset="0"/>
              <a:buChar char="•"/>
            </a:pPr>
            <a:r>
              <a:rPr lang="en-US" sz="1800" b="0" i="0" u="none" strike="noStrike" baseline="0" dirty="0">
                <a:solidFill>
                  <a:srgbClr val="FFFFFF"/>
                </a:solidFill>
                <a:latin typeface="+mn-lt"/>
              </a:rPr>
              <a:t>Here, we see only one actuator – a cylinder, that can extend or retract, depending on which end receives the pressurized fluid.</a:t>
            </a:r>
          </a:p>
          <a:p>
            <a:pPr marL="171450" indent="-171450">
              <a:buFont typeface="Arial" panose="020B0604020202020204" pitchFamily="34" charset="0"/>
              <a:buChar char="•"/>
            </a:pPr>
            <a:r>
              <a:rPr lang="en-US" sz="1800" b="0" i="0" u="none" strike="noStrike" baseline="0" dirty="0">
                <a:solidFill>
                  <a:srgbClr val="FFFFFF"/>
                </a:solidFill>
                <a:latin typeface="+mn-lt"/>
              </a:rPr>
              <a:t>Cylinders are usually the most visible component – picture the long cylinders that lift the bulldozer’s bucket and load into the air – but an actuator could also provide rotary motion to turn a wheel or otherwise propel the machine forward.</a:t>
            </a:r>
          </a:p>
          <a:p>
            <a:pPr marL="171450" indent="-171450">
              <a:buFont typeface="Arial" panose="020B0604020202020204" pitchFamily="34" charset="0"/>
              <a:buChar char="•"/>
            </a:pPr>
            <a:r>
              <a:rPr lang="en-US" sz="1800" b="0" i="0" u="none" strike="noStrike" baseline="0" dirty="0">
                <a:solidFill>
                  <a:srgbClr val="FFFFFF"/>
                </a:solidFill>
                <a:latin typeface="+mn-lt"/>
              </a:rPr>
              <a:t>When the work is done, the unpressurized fluid has to return to tank, but before doing so it usually passes through a filter to keep it clean, and sometimes a cooler or a heat exchanger to remove any excess heat that has been built up.</a:t>
            </a:r>
          </a:p>
          <a:p>
            <a:pPr marL="171450" indent="-171450">
              <a:buFont typeface="Arial" panose="020B0604020202020204" pitchFamily="34" charset="0"/>
              <a:buChar char="•"/>
            </a:pPr>
            <a:r>
              <a:rPr lang="en-US" sz="1800" b="0" i="0" u="none" strike="noStrike" baseline="0" dirty="0">
                <a:solidFill>
                  <a:srgbClr val="FFFFFF"/>
                </a:solidFill>
                <a:latin typeface="+mn-lt"/>
              </a:rPr>
              <a:t>From the tank, the fluid starts the same circuit over again, returning to the pump for re-pressurization.</a:t>
            </a:r>
          </a:p>
          <a:p>
            <a:pPr marL="171450" indent="-171450">
              <a:buFont typeface="Arial" panose="020B0604020202020204" pitchFamily="34" charset="0"/>
              <a:buChar char="•"/>
            </a:pPr>
            <a:endParaRPr lang="en-US" sz="1200" b="0" i="0" u="none" strike="noStrike" baseline="0" dirty="0">
              <a:solidFill>
                <a:srgbClr val="FFFFFF"/>
              </a:solidFill>
              <a:latin typeface="Helvetica 45 Light"/>
            </a:endParaRPr>
          </a:p>
          <a:p>
            <a:endParaRPr lang="en-US" sz="1800" dirty="0"/>
          </a:p>
        </p:txBody>
      </p:sp>
      <p:sp>
        <p:nvSpPr>
          <p:cNvPr id="18435" name="Slide Number Placeholder 3"/>
          <p:cNvSpPr>
            <a:spLocks noGrp="1"/>
          </p:cNvSpPr>
          <p:nvPr>
            <p:ph type="sldNum" sz="quarter" idx="5"/>
          </p:nvPr>
        </p:nvSpPr>
        <p:spPr>
          <a:noFill/>
        </p:spPr>
        <p:txBody>
          <a:bodyPr/>
          <a:lstStyle/>
          <a:p>
            <a:pPr defTabSz="914389" eaLnBrk="0" fontAlgn="base" hangingPunct="0">
              <a:spcBef>
                <a:spcPct val="0"/>
              </a:spcBef>
              <a:spcAft>
                <a:spcPct val="0"/>
              </a:spcAft>
              <a:defRPr/>
            </a:pPr>
            <a:fld id="{447F5339-3CC3-4486-9B36-24BFD0B3B71D}" type="slidenum">
              <a:rPr lang="en-US">
                <a:solidFill>
                  <a:srgbClr val="000000"/>
                </a:solidFill>
                <a:latin typeface="Arial" charset="0"/>
              </a:rPr>
              <a:pPr defTabSz="914389" eaLnBrk="0" fontAlgn="base" hangingPunct="0">
                <a:spcBef>
                  <a:spcPct val="0"/>
                </a:spcBef>
                <a:spcAft>
                  <a:spcPct val="0"/>
                </a:spcAft>
                <a:defRPr/>
              </a:pPr>
              <a:t>9</a:t>
            </a:fld>
            <a:endParaRPr lang="en-US">
              <a:solidFill>
                <a:srgbClr val="000000"/>
              </a:solidFill>
              <a:latin typeface="Arial" charset="0"/>
            </a:endParaRPr>
          </a:p>
        </p:txBody>
      </p:sp>
    </p:spTree>
    <p:extLst>
      <p:ext uri="{BB962C8B-B14F-4D97-AF65-F5344CB8AC3E}">
        <p14:creationId xmlns:p14="http://schemas.microsoft.com/office/powerpoint/2010/main" val="3726009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1181100" y="696913"/>
            <a:ext cx="4648200" cy="3486150"/>
          </a:xfrm>
          <a:ln/>
        </p:spPr>
      </p:sp>
      <p:sp>
        <p:nvSpPr>
          <p:cNvPr id="18434" name="Notes Placeholder 2"/>
          <p:cNvSpPr>
            <a:spLocks noGrp="1"/>
          </p:cNvSpPr>
          <p:nvPr>
            <p:ph type="body" idx="1"/>
          </p:nvPr>
        </p:nvSpPr>
        <p:spPr>
          <a:noFill/>
          <a:ln/>
        </p:spPr>
        <p:txBody>
          <a:bodyPr/>
          <a:lstStyle/>
          <a:p>
            <a:pPr marL="171450" indent="-171450">
              <a:buFont typeface="Arial" panose="020B0604020202020204" pitchFamily="34" charset="0"/>
              <a:buChar char="•"/>
            </a:pPr>
            <a:r>
              <a:rPr lang="en-US" sz="1800" b="0" i="0" u="none" strike="noStrike" baseline="0" dirty="0">
                <a:solidFill>
                  <a:srgbClr val="FFFFFF"/>
                </a:solidFill>
                <a:latin typeface="+mn-lt"/>
              </a:rPr>
              <a:t>Your basic pneumatic system operates on many of the same principles, but usually even fewer components are used.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solidFill>
                  <a:srgbClr val="FFFFFF"/>
                </a:solidFill>
                <a:latin typeface="+mn-lt"/>
              </a:rPr>
              <a:t>The next time you’re in an automated factory, look closely at the production machines, and you’ll undoubtedly see all the major pneumatics components.</a:t>
            </a:r>
          </a:p>
          <a:p>
            <a:pPr marL="171450" indent="-171450">
              <a:buFont typeface="Arial" panose="020B0604020202020204" pitchFamily="34" charset="0"/>
              <a:buChar char="•"/>
            </a:pPr>
            <a:r>
              <a:rPr lang="en-US" sz="1800" b="0" i="0" u="none" strike="noStrike" baseline="0" dirty="0">
                <a:solidFill>
                  <a:srgbClr val="FFFFFF"/>
                </a:solidFill>
                <a:latin typeface="+mn-lt"/>
              </a:rPr>
              <a:t>Not shown here is the air compressor, which feeds the pneumatic system with the pressurized air in needs to function.</a:t>
            </a:r>
          </a:p>
          <a:p>
            <a:pPr marL="171450" indent="-171450">
              <a:buFont typeface="Arial" panose="020B0604020202020204" pitchFamily="34" charset="0"/>
              <a:buChar char="•"/>
            </a:pPr>
            <a:r>
              <a:rPr lang="en-US" sz="1800" b="0" i="0" u="none" strike="noStrike" baseline="0" dirty="0">
                <a:solidFill>
                  <a:srgbClr val="FFFFFF"/>
                </a:solidFill>
                <a:latin typeface="+mn-lt"/>
              </a:rPr>
              <a:t>That air first passes through an air preparation module – sometimes called an FRL, for filter, regulator, lubricator – which cleans, controls the pressure, and slightly lubricates the air to minimize damage to the downstream components of the pneumatic system.</a:t>
            </a:r>
          </a:p>
          <a:p>
            <a:pPr marL="171450" indent="-171450">
              <a:buFont typeface="Arial" panose="020B0604020202020204" pitchFamily="34" charset="0"/>
              <a:buChar char="•"/>
            </a:pPr>
            <a:r>
              <a:rPr lang="en-US" sz="1800" b="0" i="0" u="none" strike="noStrike" baseline="0" dirty="0">
                <a:solidFill>
                  <a:srgbClr val="FFFFFF"/>
                </a:solidFill>
                <a:latin typeface="+mn-lt"/>
              </a:rPr>
              <a:t>Control valves are also used in pneumatic systems, which directs the air flow to the various actuators on the machine.</a:t>
            </a:r>
          </a:p>
          <a:p>
            <a:pPr marL="171450" indent="-171450">
              <a:buFont typeface="Arial" panose="020B0604020202020204" pitchFamily="34" charset="0"/>
              <a:buChar char="•"/>
            </a:pPr>
            <a:r>
              <a:rPr lang="en-US" sz="1800" b="0" i="0" u="none" strike="noStrike" baseline="0" dirty="0">
                <a:solidFill>
                  <a:srgbClr val="FFFFFF"/>
                </a:solidFill>
                <a:latin typeface="+mn-lt"/>
              </a:rPr>
              <a:t>And those actuators are almost always cylinders, providing quick and precise linear motion – extending and retracting, depending on which end receives the pressurized air.</a:t>
            </a:r>
          </a:p>
          <a:p>
            <a:pPr marL="171450" indent="-171450">
              <a:buFont typeface="Arial" panose="020B0604020202020204" pitchFamily="34" charset="0"/>
              <a:buChar char="•"/>
            </a:pPr>
            <a:r>
              <a:rPr lang="en-US" sz="1800" b="0" i="0" u="none" strike="noStrike" baseline="0" dirty="0">
                <a:solidFill>
                  <a:srgbClr val="FFFFFF"/>
                </a:solidFill>
                <a:latin typeface="+mn-lt"/>
              </a:rPr>
              <a:t>When complete, the remaining air is usually vented safely to atmosphere, which is what makes the hissing sound associated with most pneumatic systems.</a:t>
            </a:r>
          </a:p>
          <a:p>
            <a:endParaRPr lang="en-US" sz="1800" dirty="0"/>
          </a:p>
        </p:txBody>
      </p:sp>
      <p:sp>
        <p:nvSpPr>
          <p:cNvPr id="18435" name="Slide Number Placeholder 3"/>
          <p:cNvSpPr>
            <a:spLocks noGrp="1"/>
          </p:cNvSpPr>
          <p:nvPr>
            <p:ph type="sldNum" sz="quarter" idx="5"/>
          </p:nvPr>
        </p:nvSpPr>
        <p:spPr>
          <a:noFill/>
        </p:spPr>
        <p:txBody>
          <a:bodyPr/>
          <a:lstStyle/>
          <a:p>
            <a:pPr defTabSz="914389" eaLnBrk="0" fontAlgn="base" hangingPunct="0">
              <a:spcBef>
                <a:spcPct val="0"/>
              </a:spcBef>
              <a:spcAft>
                <a:spcPct val="0"/>
              </a:spcAft>
              <a:defRPr/>
            </a:pPr>
            <a:fld id="{447F5339-3CC3-4486-9B36-24BFD0B3B71D}" type="slidenum">
              <a:rPr lang="en-US">
                <a:solidFill>
                  <a:srgbClr val="000000"/>
                </a:solidFill>
                <a:latin typeface="Arial" charset="0"/>
              </a:rPr>
              <a:pPr defTabSz="914389" eaLnBrk="0" fontAlgn="base" hangingPunct="0">
                <a:spcBef>
                  <a:spcPct val="0"/>
                </a:spcBef>
                <a:spcAft>
                  <a:spcPct val="0"/>
                </a:spcAft>
                <a:defRPr/>
              </a:pPr>
              <a:t>10</a:t>
            </a:fld>
            <a:endParaRPr lang="en-US">
              <a:solidFill>
                <a:srgbClr val="000000"/>
              </a:solidFill>
              <a:latin typeface="Arial" charset="0"/>
            </a:endParaRPr>
          </a:p>
        </p:txBody>
      </p:sp>
    </p:spTree>
    <p:extLst>
      <p:ext uri="{BB962C8B-B14F-4D97-AF65-F5344CB8AC3E}">
        <p14:creationId xmlns:p14="http://schemas.microsoft.com/office/powerpoint/2010/main" val="3371671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AA3537-7650-4342-9AE4-66DD346CE6F0}" type="datetime1">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a:extLst>
              <a:ext uri="{FF2B5EF4-FFF2-40B4-BE49-F238E27FC236}">
                <a16:creationId xmlns:a16="http://schemas.microsoft.com/office/drawing/2014/main" id="{A1A4CE64-3ABA-457F-8F15-336200E6D1E6}"/>
              </a:ext>
            </a:extLst>
          </p:cNvPr>
          <p:cNvSpPr/>
          <p:nvPr userDrawn="1"/>
        </p:nvSpPr>
        <p:spPr>
          <a:xfrm>
            <a:off x="0" y="0"/>
            <a:ext cx="6830008" cy="6858000"/>
          </a:xfrm>
          <a:prstGeom prst="rect">
            <a:avLst/>
          </a:prstGeom>
          <a:solidFill>
            <a:srgbClr val="2E38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A6BF641-0DBA-484C-8771-7E7173FD6194}"/>
              </a:ext>
            </a:extLst>
          </p:cNvPr>
          <p:cNvSpPr/>
          <p:nvPr userDrawn="1"/>
        </p:nvSpPr>
        <p:spPr>
          <a:xfrm>
            <a:off x="0" y="609600"/>
            <a:ext cx="8453535" cy="312575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6402F2BF-A052-4519-B7CD-1F81F2A221B0}"/>
              </a:ext>
            </a:extLst>
          </p:cNvPr>
          <p:cNvSpPr txBox="1">
            <a:spLocks/>
          </p:cNvSpPr>
          <p:nvPr userDrawn="1"/>
        </p:nvSpPr>
        <p:spPr>
          <a:xfrm>
            <a:off x="1635968" y="1931437"/>
            <a:ext cx="6830008" cy="31257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6000" kern="1200">
                <a:solidFill>
                  <a:schemeClr val="bg1">
                    <a:lumMod val="85000"/>
                  </a:schemeClr>
                </a:solidFill>
                <a:latin typeface="+mj-lt"/>
                <a:ea typeface="+mj-ea"/>
                <a:cs typeface="+mj-cs"/>
              </a:defRPr>
            </a:lvl1pPr>
          </a:lstStyle>
          <a:p>
            <a:endParaRPr lang="en-US" dirty="0"/>
          </a:p>
        </p:txBody>
      </p:sp>
      <p:cxnSp>
        <p:nvCxnSpPr>
          <p:cNvPr id="13" name="Straight Connector 12">
            <a:extLst>
              <a:ext uri="{FF2B5EF4-FFF2-40B4-BE49-F238E27FC236}">
                <a16:creationId xmlns:a16="http://schemas.microsoft.com/office/drawing/2014/main" id="{6C13A90B-33CB-4450-8184-7A570C7A9F62}"/>
              </a:ext>
            </a:extLst>
          </p:cNvPr>
          <p:cNvCxnSpPr/>
          <p:nvPr userDrawn="1"/>
        </p:nvCxnSpPr>
        <p:spPr>
          <a:xfrm>
            <a:off x="0" y="6161315"/>
            <a:ext cx="3057331" cy="0"/>
          </a:xfrm>
          <a:prstGeom prst="line">
            <a:avLst/>
          </a:prstGeom>
          <a:ln w="38100">
            <a:solidFill>
              <a:srgbClr val="0761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201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67C89-C1EC-4B3F-982A-09C938F5FCDA}" type="datetime1">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4FE08-DC06-4EC7-8ABD-C2035416658F}" type="slidenum">
              <a:rPr lang="en-US" smtClean="0"/>
              <a:t>‹#›</a:t>
            </a:fld>
            <a:endParaRPr lang="en-US"/>
          </a:p>
        </p:txBody>
      </p:sp>
    </p:spTree>
    <p:extLst>
      <p:ext uri="{BB962C8B-B14F-4D97-AF65-F5344CB8AC3E}">
        <p14:creationId xmlns:p14="http://schemas.microsoft.com/office/powerpoint/2010/main" val="1188862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AC3097-7CA9-4F1B-9816-2D7758399BBE}" type="datetime1">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4FE08-DC06-4EC7-8ABD-C2035416658F}" type="slidenum">
              <a:rPr lang="en-US" smtClean="0"/>
              <a:t>‹#›</a:t>
            </a:fld>
            <a:endParaRPr lang="en-US"/>
          </a:p>
        </p:txBody>
      </p:sp>
    </p:spTree>
    <p:extLst>
      <p:ext uri="{BB962C8B-B14F-4D97-AF65-F5344CB8AC3E}">
        <p14:creationId xmlns:p14="http://schemas.microsoft.com/office/powerpoint/2010/main" val="2104359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53C4255-9776-48AD-B8D7-96BA1EB70F2A}" type="datetime1">
              <a:rPr lang="en-US" smtClean="0"/>
              <a:t>10/29/2024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806BC1-C42F-4229-9399-1E9256FBB791}" type="slidenum">
              <a:rPr lang="en-US"/>
              <a:pPr>
                <a:defRPr/>
              </a:pPr>
              <a:t>‹#›</a:t>
            </a:fld>
            <a:endParaRPr lang="en-US" dirty="0"/>
          </a:p>
        </p:txBody>
      </p:sp>
    </p:spTree>
    <p:extLst>
      <p:ext uri="{BB962C8B-B14F-4D97-AF65-F5344CB8AC3E}">
        <p14:creationId xmlns:p14="http://schemas.microsoft.com/office/powerpoint/2010/main" val="3306314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DA2227-8E73-4794-9DBB-550006CE7B2C}" type="datetime1">
              <a:rPr lang="en-US" smtClean="0"/>
              <a:t>10/29/2024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2A556F-A0C3-44FB-8351-D40D5CE6D652}" type="slidenum">
              <a:rPr lang="en-US"/>
              <a:pPr>
                <a:defRPr/>
              </a:pPr>
              <a:t>‹#›</a:t>
            </a:fld>
            <a:endParaRPr lang="en-US" dirty="0"/>
          </a:p>
        </p:txBody>
      </p:sp>
    </p:spTree>
    <p:extLst>
      <p:ext uri="{BB962C8B-B14F-4D97-AF65-F5344CB8AC3E}">
        <p14:creationId xmlns:p14="http://schemas.microsoft.com/office/powerpoint/2010/main" val="2225777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766C421-17ED-481F-B113-3EFB29D47A3E}" type="datetime1">
              <a:rPr lang="en-US" smtClean="0"/>
              <a:t>10/29/2024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808C98-AB21-4024-B213-83083847B787}" type="slidenum">
              <a:rPr lang="en-US"/>
              <a:pPr>
                <a:defRPr/>
              </a:pPr>
              <a:t>‹#›</a:t>
            </a:fld>
            <a:endParaRPr lang="en-US" dirty="0"/>
          </a:p>
        </p:txBody>
      </p:sp>
    </p:spTree>
    <p:extLst>
      <p:ext uri="{BB962C8B-B14F-4D97-AF65-F5344CB8AC3E}">
        <p14:creationId xmlns:p14="http://schemas.microsoft.com/office/powerpoint/2010/main" val="823827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68077BA-DCDA-441D-A7C2-364B04DF5536}" type="datetime1">
              <a:rPr lang="en-US" smtClean="0"/>
              <a:t>10/29/2024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000E0D-BB75-4A9A-8285-466DDB582F04}" type="slidenum">
              <a:rPr lang="en-US"/>
              <a:pPr>
                <a:defRPr/>
              </a:pPr>
              <a:t>‹#›</a:t>
            </a:fld>
            <a:endParaRPr lang="en-US" dirty="0"/>
          </a:p>
        </p:txBody>
      </p:sp>
    </p:spTree>
    <p:extLst>
      <p:ext uri="{BB962C8B-B14F-4D97-AF65-F5344CB8AC3E}">
        <p14:creationId xmlns:p14="http://schemas.microsoft.com/office/powerpoint/2010/main" val="748303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5A58A7B-4897-484C-99E7-39AC4649F7BF}" type="datetime1">
              <a:rPr lang="en-US" smtClean="0"/>
              <a:t>10/29/2024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49B77B2-4303-4E29-A437-8006A20540A7}" type="slidenum">
              <a:rPr lang="en-US"/>
              <a:pPr>
                <a:defRPr/>
              </a:pPr>
              <a:t>‹#›</a:t>
            </a:fld>
            <a:endParaRPr lang="en-US" dirty="0"/>
          </a:p>
        </p:txBody>
      </p:sp>
    </p:spTree>
    <p:extLst>
      <p:ext uri="{BB962C8B-B14F-4D97-AF65-F5344CB8AC3E}">
        <p14:creationId xmlns:p14="http://schemas.microsoft.com/office/powerpoint/2010/main" val="1128230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710D17E-CE9D-4EA8-B4AF-481924AA169A}" type="datetime1">
              <a:rPr lang="en-US" smtClean="0"/>
              <a:t>10/29/2024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133DB3E-2FA1-4DAC-9E42-0F853CA53174}" type="slidenum">
              <a:rPr lang="en-US"/>
              <a:pPr>
                <a:defRPr/>
              </a:pPr>
              <a:t>‹#›</a:t>
            </a:fld>
            <a:endParaRPr lang="en-US" dirty="0"/>
          </a:p>
        </p:txBody>
      </p:sp>
    </p:spTree>
    <p:extLst>
      <p:ext uri="{BB962C8B-B14F-4D97-AF65-F5344CB8AC3E}">
        <p14:creationId xmlns:p14="http://schemas.microsoft.com/office/powerpoint/2010/main" val="2499655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4E2FFE-7BF7-46CF-B60F-C1B7004C4465}" type="datetime1">
              <a:rPr lang="en-US" smtClean="0"/>
              <a:t>10/29/2024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E69A3A-789A-425D-BCDC-EC50BD1D34D1}" type="slidenum">
              <a:rPr lang="en-US"/>
              <a:pPr>
                <a:defRPr/>
              </a:pPr>
              <a:t>‹#›</a:t>
            </a:fld>
            <a:endParaRPr lang="en-US" dirty="0"/>
          </a:p>
        </p:txBody>
      </p:sp>
    </p:spTree>
    <p:extLst>
      <p:ext uri="{BB962C8B-B14F-4D97-AF65-F5344CB8AC3E}">
        <p14:creationId xmlns:p14="http://schemas.microsoft.com/office/powerpoint/2010/main" val="2859693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001CF8C-0577-4594-BD4A-2C6A4DB5EBF1}" type="datetime1">
              <a:rPr lang="en-US" smtClean="0"/>
              <a:t>10/29/2024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B7DF17-B2FE-46C7-86F5-209933B535B6}" type="slidenum">
              <a:rPr lang="en-US"/>
              <a:pPr>
                <a:defRPr/>
              </a:pPr>
              <a:t>‹#›</a:t>
            </a:fld>
            <a:endParaRPr lang="en-US" dirty="0"/>
          </a:p>
        </p:txBody>
      </p:sp>
    </p:spTree>
    <p:extLst>
      <p:ext uri="{BB962C8B-B14F-4D97-AF65-F5344CB8AC3E}">
        <p14:creationId xmlns:p14="http://schemas.microsoft.com/office/powerpoint/2010/main" val="2345293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505274-FD81-441D-8D90-F3A8E308A533}" type="datetime1">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4FE08-DC06-4EC7-8ABD-C2035416658F}" type="slidenum">
              <a:rPr lang="en-US" smtClean="0"/>
              <a:t>‹#›</a:t>
            </a:fld>
            <a:endParaRPr lang="en-US"/>
          </a:p>
        </p:txBody>
      </p:sp>
    </p:spTree>
    <p:extLst>
      <p:ext uri="{BB962C8B-B14F-4D97-AF65-F5344CB8AC3E}">
        <p14:creationId xmlns:p14="http://schemas.microsoft.com/office/powerpoint/2010/main" val="3871259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16A938D-B7E2-4C24-BC77-5C27A304B90E}" type="datetime1">
              <a:rPr lang="en-US" smtClean="0"/>
              <a:t>10/29/2024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A99CB1-0AC6-413D-B226-5CA502931145}" type="slidenum">
              <a:rPr lang="en-US"/>
              <a:pPr>
                <a:defRPr/>
              </a:pPr>
              <a:t>‹#›</a:t>
            </a:fld>
            <a:endParaRPr lang="en-US" dirty="0"/>
          </a:p>
        </p:txBody>
      </p:sp>
    </p:spTree>
    <p:extLst>
      <p:ext uri="{BB962C8B-B14F-4D97-AF65-F5344CB8AC3E}">
        <p14:creationId xmlns:p14="http://schemas.microsoft.com/office/powerpoint/2010/main" val="1232535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D533897-F900-4429-A2CB-8585EC847A23}" type="datetime1">
              <a:rPr lang="en-US" smtClean="0"/>
              <a:t>10/29/2024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88A13D-6986-4A13-9BB1-2815C5DC0252}" type="slidenum">
              <a:rPr lang="en-US"/>
              <a:pPr>
                <a:defRPr/>
              </a:pPr>
              <a:t>‹#›</a:t>
            </a:fld>
            <a:endParaRPr lang="en-US" dirty="0"/>
          </a:p>
        </p:txBody>
      </p:sp>
    </p:spTree>
    <p:extLst>
      <p:ext uri="{BB962C8B-B14F-4D97-AF65-F5344CB8AC3E}">
        <p14:creationId xmlns:p14="http://schemas.microsoft.com/office/powerpoint/2010/main" val="2092692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9AC62D5-F86F-487C-A242-5A8FA41A3C23}" type="datetime1">
              <a:rPr lang="en-US" smtClean="0"/>
              <a:t>10/29/2024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C5B188-CDBF-4F09-A891-E20CAF11DB30}" type="slidenum">
              <a:rPr lang="en-US"/>
              <a:pPr>
                <a:defRPr/>
              </a:pPr>
              <a:t>‹#›</a:t>
            </a:fld>
            <a:endParaRPr lang="en-US" dirty="0"/>
          </a:p>
        </p:txBody>
      </p:sp>
    </p:spTree>
    <p:extLst>
      <p:ext uri="{BB962C8B-B14F-4D97-AF65-F5344CB8AC3E}">
        <p14:creationId xmlns:p14="http://schemas.microsoft.com/office/powerpoint/2010/main" val="126320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BB1155-7D68-47FE-B848-DD8DA34EEB5D}" type="datetime1">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4FE08-DC06-4EC7-8ABD-C2035416658F}" type="slidenum">
              <a:rPr lang="en-US" smtClean="0"/>
              <a:t>‹#›</a:t>
            </a:fld>
            <a:endParaRPr lang="en-US"/>
          </a:p>
        </p:txBody>
      </p:sp>
    </p:spTree>
    <p:extLst>
      <p:ext uri="{BB962C8B-B14F-4D97-AF65-F5344CB8AC3E}">
        <p14:creationId xmlns:p14="http://schemas.microsoft.com/office/powerpoint/2010/main" val="74428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FEB5E7-1577-4115-893F-55DF3065DB8E}" type="datetime1">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4FE08-DC06-4EC7-8ABD-C2035416658F}" type="slidenum">
              <a:rPr lang="en-US" smtClean="0"/>
              <a:t>‹#›</a:t>
            </a:fld>
            <a:endParaRPr lang="en-US"/>
          </a:p>
        </p:txBody>
      </p:sp>
    </p:spTree>
    <p:extLst>
      <p:ext uri="{BB962C8B-B14F-4D97-AF65-F5344CB8AC3E}">
        <p14:creationId xmlns:p14="http://schemas.microsoft.com/office/powerpoint/2010/main" val="209857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2FDE9-281E-4DE2-B3E0-9F87ED422749}" type="datetime1">
              <a:rPr lang="en-US" smtClean="0"/>
              <a:t>10/29/2024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4FE08-DC06-4EC7-8ABD-C2035416658F}" type="slidenum">
              <a:rPr lang="en-US" smtClean="0"/>
              <a:t>‹#›</a:t>
            </a:fld>
            <a:endParaRPr lang="en-US"/>
          </a:p>
        </p:txBody>
      </p:sp>
    </p:spTree>
    <p:extLst>
      <p:ext uri="{BB962C8B-B14F-4D97-AF65-F5344CB8AC3E}">
        <p14:creationId xmlns:p14="http://schemas.microsoft.com/office/powerpoint/2010/main" val="4261840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9BCA84-EE2B-4C19-ABE6-1278972AF88C}" type="datetime1">
              <a:rPr lang="en-US" smtClean="0"/>
              <a:t>10/29/2024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4FE08-DC06-4EC7-8ABD-C2035416658F}" type="slidenum">
              <a:rPr lang="en-US" smtClean="0"/>
              <a:t>‹#›</a:t>
            </a:fld>
            <a:endParaRPr lang="en-US"/>
          </a:p>
        </p:txBody>
      </p:sp>
    </p:spTree>
    <p:extLst>
      <p:ext uri="{BB962C8B-B14F-4D97-AF65-F5344CB8AC3E}">
        <p14:creationId xmlns:p14="http://schemas.microsoft.com/office/powerpoint/2010/main" val="241990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A7640-AEC5-45BD-B443-0A839799492B}" type="datetime1">
              <a:rPr lang="en-US" smtClean="0"/>
              <a:t>10/29/2024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4FE08-DC06-4EC7-8ABD-C2035416658F}" type="slidenum">
              <a:rPr lang="en-US" smtClean="0"/>
              <a:t>‹#›</a:t>
            </a:fld>
            <a:endParaRPr lang="en-US"/>
          </a:p>
        </p:txBody>
      </p:sp>
    </p:spTree>
    <p:extLst>
      <p:ext uri="{BB962C8B-B14F-4D97-AF65-F5344CB8AC3E}">
        <p14:creationId xmlns:p14="http://schemas.microsoft.com/office/powerpoint/2010/main" val="240543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85F6F0-5C59-4BB0-BE98-B5B053F28379}" type="datetime1">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4FE08-DC06-4EC7-8ABD-C2035416658F}" type="slidenum">
              <a:rPr lang="en-US" smtClean="0"/>
              <a:t>‹#›</a:t>
            </a:fld>
            <a:endParaRPr lang="en-US"/>
          </a:p>
        </p:txBody>
      </p:sp>
    </p:spTree>
    <p:extLst>
      <p:ext uri="{BB962C8B-B14F-4D97-AF65-F5344CB8AC3E}">
        <p14:creationId xmlns:p14="http://schemas.microsoft.com/office/powerpoint/2010/main" val="2083544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2EF9BB-E2CB-40F4-BC13-4C9C894CE822}" type="datetime1">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4FE08-DC06-4EC7-8ABD-C2035416658F}" type="slidenum">
              <a:rPr lang="en-US" smtClean="0"/>
              <a:t>‹#›</a:t>
            </a:fld>
            <a:endParaRPr lang="en-US"/>
          </a:p>
        </p:txBody>
      </p:sp>
    </p:spTree>
    <p:extLst>
      <p:ext uri="{BB962C8B-B14F-4D97-AF65-F5344CB8AC3E}">
        <p14:creationId xmlns:p14="http://schemas.microsoft.com/office/powerpoint/2010/main" val="205645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A8A8C-B1D6-4E9C-9652-0F778D74DF52}" type="datetime1">
              <a:rPr lang="en-US" smtClean="0"/>
              <a:t>10/29/2024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4FE08-DC06-4EC7-8ABD-C2035416658F}" type="slidenum">
              <a:rPr lang="en-US" smtClean="0"/>
              <a:t>‹#›</a:t>
            </a:fld>
            <a:endParaRPr lang="en-US"/>
          </a:p>
        </p:txBody>
      </p:sp>
    </p:spTree>
    <p:extLst>
      <p:ext uri="{BB962C8B-B14F-4D97-AF65-F5344CB8AC3E}">
        <p14:creationId xmlns:p14="http://schemas.microsoft.com/office/powerpoint/2010/main" val="838882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6777E51-0EBD-42F7-A594-C0D41AF72DA1}" type="datetime1">
              <a:rPr lang="en-US" smtClean="0"/>
              <a:t>10/29/2024</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3C65D9E-4B2F-4706-B988-CB6B13E2BB4C}" type="slidenum">
              <a:rPr lang="en-US"/>
              <a:pPr>
                <a:defRPr/>
              </a:pPr>
              <a:t>‹#›</a:t>
            </a:fld>
            <a:endParaRPr lang="en-US" dirty="0"/>
          </a:p>
        </p:txBody>
      </p:sp>
    </p:spTree>
    <p:extLst>
      <p:ext uri="{BB962C8B-B14F-4D97-AF65-F5344CB8AC3E}">
        <p14:creationId xmlns:p14="http://schemas.microsoft.com/office/powerpoint/2010/main" val="1812834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mailto:workforce@nfpa.co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9BC3B3-53F7-4620-98BC-54FDE7914E34}"/>
              </a:ext>
            </a:extLst>
          </p:cNvPr>
          <p:cNvSpPr txBox="1">
            <a:spLocks/>
          </p:cNvSpPr>
          <p:nvPr/>
        </p:nvSpPr>
        <p:spPr>
          <a:xfrm>
            <a:off x="1828800" y="1166018"/>
            <a:ext cx="5486400" cy="1958182"/>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bg1">
                    <a:lumMod val="85000"/>
                  </a:schemeClr>
                </a:solidFill>
                <a:latin typeface="+mj-lt"/>
                <a:ea typeface="+mj-ea"/>
                <a:cs typeface="+mj-cs"/>
              </a:defRPr>
            </a:lvl1pPr>
          </a:lstStyle>
          <a:p>
            <a:r>
              <a:rPr lang="en-US" sz="6000" b="1" dirty="0">
                <a:latin typeface="Franklin Gothic Medium" panose="020B0603020102020204" pitchFamily="34" charset="0"/>
              </a:rPr>
              <a:t>Fluid Power Education at NCAT</a:t>
            </a:r>
          </a:p>
        </p:txBody>
      </p:sp>
      <p:pic>
        <p:nvPicPr>
          <p:cNvPr id="7" name="Picture 6" descr="A drawing of a face&#10;&#10;Description automatically generated">
            <a:extLst>
              <a:ext uri="{FF2B5EF4-FFF2-40B4-BE49-F238E27FC236}">
                <a16:creationId xmlns:a16="http://schemas.microsoft.com/office/drawing/2014/main" id="{67E45237-1209-43F2-B0DF-6B94EB0493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1225" y="5336538"/>
            <a:ext cx="1200375" cy="1202376"/>
          </a:xfrm>
          <a:prstGeom prst="rect">
            <a:avLst/>
          </a:prstGeom>
        </p:spPr>
      </p:pic>
      <p:sp>
        <p:nvSpPr>
          <p:cNvPr id="8" name="TextBox 7">
            <a:extLst>
              <a:ext uri="{FF2B5EF4-FFF2-40B4-BE49-F238E27FC236}">
                <a16:creationId xmlns:a16="http://schemas.microsoft.com/office/drawing/2014/main" id="{03E5D224-2721-42D4-B8E0-DD1283E11EE5}"/>
              </a:ext>
            </a:extLst>
          </p:cNvPr>
          <p:cNvSpPr txBox="1"/>
          <p:nvPr/>
        </p:nvSpPr>
        <p:spPr>
          <a:xfrm>
            <a:off x="7010400" y="4343400"/>
            <a:ext cx="1752600" cy="2408352"/>
          </a:xfrm>
          <a:prstGeom prst="rect">
            <a:avLst/>
          </a:prstGeom>
          <a:noFill/>
        </p:spPr>
        <p:txBody>
          <a:bodyPr wrap="square" rtlCol="0">
            <a:spAutoFit/>
          </a:bodyPr>
          <a:lstStyle/>
          <a:p>
            <a:pPr>
              <a:spcAft>
                <a:spcPts val="900"/>
              </a:spcAft>
            </a:pPr>
            <a:r>
              <a:rPr lang="en-US" sz="1600" b="1" dirty="0">
                <a:latin typeface="Franklin Gothic Medium" panose="020B0603020102020204" pitchFamily="34" charset="0"/>
                <a:cs typeface="Calibri" panose="020F0502020204030204" pitchFamily="34" charset="0"/>
              </a:rPr>
              <a:t>Presented by:</a:t>
            </a:r>
          </a:p>
          <a:p>
            <a:r>
              <a:rPr lang="en-US" sz="1600" b="1" dirty="0">
                <a:latin typeface="Franklin Gothic Book" panose="020B0503020102020204" pitchFamily="34" charset="0"/>
                <a:cs typeface="Calibri" panose="020F0502020204030204" pitchFamily="34" charset="0"/>
              </a:rPr>
              <a:t>Presenter Name, Title</a:t>
            </a:r>
          </a:p>
          <a:p>
            <a:r>
              <a:rPr lang="en-US" sz="1600" b="1" dirty="0">
                <a:latin typeface="Franklin Gothic Book" panose="020B0503020102020204" pitchFamily="34" charset="0"/>
                <a:cs typeface="Calibri" panose="020F0502020204030204" pitchFamily="34" charset="0"/>
              </a:rPr>
              <a:t>Company Name</a:t>
            </a:r>
          </a:p>
          <a:p>
            <a:pPr>
              <a:spcAft>
                <a:spcPts val="900"/>
              </a:spcAft>
            </a:pPr>
            <a:r>
              <a:rPr lang="en-US" sz="1600" b="1" dirty="0">
                <a:latin typeface="Franklin Gothic Book" panose="020B0503020102020204" pitchFamily="34" charset="0"/>
                <a:cs typeface="Calibri" panose="020F0502020204030204" pitchFamily="34" charset="0"/>
              </a:rPr>
              <a:t>Email Address</a:t>
            </a:r>
          </a:p>
          <a:p>
            <a:pPr>
              <a:spcAft>
                <a:spcPts val="900"/>
              </a:spcAft>
            </a:pPr>
            <a:r>
              <a:rPr lang="en-US" sz="1600" b="1" dirty="0">
                <a:latin typeface="Franklin Gothic Book" panose="020B0503020102020204" pitchFamily="34" charset="0"/>
                <a:cs typeface="Calibri" panose="020F0502020204030204" pitchFamily="34" charset="0"/>
              </a:rPr>
              <a:t>company website URL</a:t>
            </a:r>
            <a:endParaRPr lang="en-US" sz="1200" dirty="0">
              <a:latin typeface="Franklin Gothic Book" panose="020B0503020102020204" pitchFamily="34" charset="0"/>
              <a:cs typeface="Calibri" panose="020F0502020204030204" pitchFamily="34" charset="0"/>
            </a:endParaRPr>
          </a:p>
          <a:p>
            <a:endParaRPr lang="en-US" sz="1600" dirty="0"/>
          </a:p>
        </p:txBody>
      </p:sp>
    </p:spTree>
    <p:extLst>
      <p:ext uri="{BB962C8B-B14F-4D97-AF65-F5344CB8AC3E}">
        <p14:creationId xmlns:p14="http://schemas.microsoft.com/office/powerpoint/2010/main" val="9664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062922-CE2B-4489-B15F-6F55556A827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85899" y="2527769"/>
            <a:ext cx="6172202" cy="3854371"/>
          </a:xfrm>
          <a:prstGeom prst="rect">
            <a:avLst/>
          </a:prstGeom>
        </p:spPr>
      </p:pic>
      <p:sp>
        <p:nvSpPr>
          <p:cNvPr id="7" name="Rectangle 6">
            <a:extLst>
              <a:ext uri="{FF2B5EF4-FFF2-40B4-BE49-F238E27FC236}">
                <a16:creationId xmlns:a16="http://schemas.microsoft.com/office/drawing/2014/main" id="{9363F48B-2E05-40F7-A859-9E72AA1CE2F5}"/>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drawing of a face&#10;&#10;Description automatically generated">
            <a:extLst>
              <a:ext uri="{FF2B5EF4-FFF2-40B4-BE49-F238E27FC236}">
                <a16:creationId xmlns:a16="http://schemas.microsoft.com/office/drawing/2014/main" id="{8683CC4E-A2D1-4E88-AA79-AB37282F56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
        <p:nvSpPr>
          <p:cNvPr id="11" name="Title 3"/>
          <p:cNvSpPr txBox="1">
            <a:spLocks/>
          </p:cNvSpPr>
          <p:nvPr/>
        </p:nvSpPr>
        <p:spPr bwMode="auto">
          <a:xfrm>
            <a:off x="228600" y="914400"/>
            <a:ext cx="80772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Basic pneumatic system and components</a:t>
            </a:r>
            <a:endParaRPr lang="en-US" sz="3000" dirty="0">
              <a:solidFill>
                <a:schemeClr val="bg1">
                  <a:lumMod val="85000"/>
                </a:schemeClr>
              </a:solidFill>
              <a:latin typeface="Franklin Gothic Medium" panose="020B0603020102020204" pitchFamily="34" charset="0"/>
            </a:endParaRPr>
          </a:p>
        </p:txBody>
      </p:sp>
    </p:spTree>
    <p:extLst>
      <p:ext uri="{BB962C8B-B14F-4D97-AF65-F5344CB8AC3E}">
        <p14:creationId xmlns:p14="http://schemas.microsoft.com/office/powerpoint/2010/main" val="1674968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0773C5-DF2D-478C-99F2-419192F5C608}"/>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7592F1E-9499-49A2-A033-BC03F19F11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7985" y="2165117"/>
            <a:ext cx="5978431" cy="710046"/>
          </a:xfrm>
          <a:prstGeom prst="rect">
            <a:avLst/>
          </a:prstGeom>
        </p:spPr>
      </p:pic>
      <p:pic>
        <p:nvPicPr>
          <p:cNvPr id="4" name="Picture 3">
            <a:extLst>
              <a:ext uri="{FF2B5EF4-FFF2-40B4-BE49-F238E27FC236}">
                <a16:creationId xmlns:a16="http://schemas.microsoft.com/office/drawing/2014/main" id="{C6B0D347-74A2-476D-B4A3-27A17D23D508}"/>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1346888" y="3025306"/>
            <a:ext cx="6730312" cy="3452176"/>
          </a:xfrm>
          <a:prstGeom prst="rect">
            <a:avLst/>
          </a:prstGeom>
        </p:spPr>
      </p:pic>
      <p:pic>
        <p:nvPicPr>
          <p:cNvPr id="10" name="Picture 9" descr="A drawing of a face&#10;&#10;Description automatically generated">
            <a:extLst>
              <a:ext uri="{FF2B5EF4-FFF2-40B4-BE49-F238E27FC236}">
                <a16:creationId xmlns:a16="http://schemas.microsoft.com/office/drawing/2014/main" id="{69C106CF-0E19-461D-BE0A-41CCB68D52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
        <p:nvSpPr>
          <p:cNvPr id="11" name="Title 3"/>
          <p:cNvSpPr txBox="1">
            <a:spLocks/>
          </p:cNvSpPr>
          <p:nvPr/>
        </p:nvSpPr>
        <p:spPr bwMode="auto">
          <a:xfrm>
            <a:off x="267461" y="906377"/>
            <a:ext cx="70866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Fluid power is a $26 billion business in the U.S.</a:t>
            </a:r>
            <a:endParaRPr lang="en-US" sz="3000" dirty="0">
              <a:solidFill>
                <a:schemeClr val="bg1">
                  <a:lumMod val="85000"/>
                </a:schemeClr>
              </a:solidFill>
              <a:latin typeface="Franklin Gothic Medium" panose="020B0603020102020204" pitchFamily="34" charset="0"/>
            </a:endParaRPr>
          </a:p>
        </p:txBody>
      </p:sp>
    </p:spTree>
    <p:extLst>
      <p:ext uri="{BB962C8B-B14F-4D97-AF65-F5344CB8AC3E}">
        <p14:creationId xmlns:p14="http://schemas.microsoft.com/office/powerpoint/2010/main" val="545471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0EC27D-6A0D-4B0F-A933-22DF1BE2FE63}"/>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p:cNvSpPr>
          <p:nvPr/>
        </p:nvSpPr>
        <p:spPr bwMode="auto">
          <a:xfrm>
            <a:off x="228600" y="927617"/>
            <a:ext cx="66294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U.S. fluid power is competitive around the world</a:t>
            </a:r>
            <a:endParaRPr lang="en-US" sz="3000" dirty="0">
              <a:solidFill>
                <a:schemeClr val="bg1">
                  <a:lumMod val="85000"/>
                </a:schemeClr>
              </a:solidFill>
              <a:latin typeface="Franklin Gothic Medium" panose="020B0603020102020204" pitchFamily="34" charset="0"/>
            </a:endParaRPr>
          </a:p>
        </p:txBody>
      </p:sp>
      <p:pic>
        <p:nvPicPr>
          <p:cNvPr id="2" name="Picture 1">
            <a:extLst>
              <a:ext uri="{FF2B5EF4-FFF2-40B4-BE49-F238E27FC236}">
                <a16:creationId xmlns:a16="http://schemas.microsoft.com/office/drawing/2014/main" id="{DF878DEF-EF77-43D7-8F3D-DE741DF6A8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1200" y="2436001"/>
            <a:ext cx="3810003" cy="636572"/>
          </a:xfrm>
          <a:prstGeom prst="rect">
            <a:avLst/>
          </a:prstGeom>
        </p:spPr>
      </p:pic>
      <p:pic>
        <p:nvPicPr>
          <p:cNvPr id="6" name="Picture 5">
            <a:extLst>
              <a:ext uri="{FF2B5EF4-FFF2-40B4-BE49-F238E27FC236}">
                <a16:creationId xmlns:a16="http://schemas.microsoft.com/office/drawing/2014/main" id="{5CD540DF-B30C-4AC1-AC1B-67E5D7471EFF}"/>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1371600" y="3167903"/>
            <a:ext cx="6553200" cy="3359336"/>
          </a:xfrm>
          <a:prstGeom prst="rect">
            <a:avLst/>
          </a:prstGeom>
        </p:spPr>
      </p:pic>
      <p:pic>
        <p:nvPicPr>
          <p:cNvPr id="10" name="Picture 9" descr="A drawing of a face&#10;&#10;Description automatically generated">
            <a:extLst>
              <a:ext uri="{FF2B5EF4-FFF2-40B4-BE49-F238E27FC236}">
                <a16:creationId xmlns:a16="http://schemas.microsoft.com/office/drawing/2014/main" id="{1D2C1E72-05AA-4ABA-8B4E-90FC570F65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Tree>
    <p:extLst>
      <p:ext uri="{BB962C8B-B14F-4D97-AF65-F5344CB8AC3E}">
        <p14:creationId xmlns:p14="http://schemas.microsoft.com/office/powerpoint/2010/main" val="3477829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9317653-FF41-443C-9145-9EF16535BA2D}"/>
              </a:ext>
            </a:extLst>
          </p:cNvPr>
          <p:cNvSpPr txBox="1"/>
          <p:nvPr/>
        </p:nvSpPr>
        <p:spPr>
          <a:xfrm>
            <a:off x="7543800" y="3309145"/>
            <a:ext cx="1277777" cy="2031325"/>
          </a:xfrm>
          <a:prstGeom prst="rect">
            <a:avLst/>
          </a:prstGeom>
          <a:noFill/>
        </p:spPr>
        <p:txBody>
          <a:bodyPr wrap="square">
            <a:spAutoFit/>
          </a:bodyPr>
          <a:lstStyle/>
          <a:p>
            <a:pPr algn="ctr" fontAlgn="base">
              <a:spcBef>
                <a:spcPct val="0"/>
              </a:spcBef>
              <a:spcAft>
                <a:spcPct val="0"/>
              </a:spcAft>
              <a:defRPr/>
            </a:pPr>
            <a:r>
              <a:rPr lang="en-US" sz="3600" b="1" dirty="0">
                <a:solidFill>
                  <a:srgbClr val="D9272E"/>
                </a:solidFill>
                <a:latin typeface="Franklin Gothic Medium" panose="020B0603020102020204" pitchFamily="34" charset="0"/>
              </a:rPr>
              <a:t>772</a:t>
            </a:r>
            <a:r>
              <a:rPr lang="en-US" sz="1800" b="1" dirty="0">
                <a:latin typeface="Franklin Gothic Medium" panose="020B0603020102020204" pitchFamily="34" charset="0"/>
              </a:rPr>
              <a:t> companies making fluid power products in the U.S.</a:t>
            </a:r>
            <a:endParaRPr lang="en-US" sz="1800" dirty="0">
              <a:latin typeface="Franklin Gothic Medium" panose="020B0603020102020204" pitchFamily="34" charset="0"/>
            </a:endParaRPr>
          </a:p>
        </p:txBody>
      </p:sp>
      <p:pic>
        <p:nvPicPr>
          <p:cNvPr id="3" name="Picture 2">
            <a:extLst>
              <a:ext uri="{FF2B5EF4-FFF2-40B4-BE49-F238E27FC236}">
                <a16:creationId xmlns:a16="http://schemas.microsoft.com/office/drawing/2014/main" id="{11779F09-B5B2-4630-A13C-8D937492EE4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33597" y="2382560"/>
            <a:ext cx="7046501" cy="3884496"/>
          </a:xfrm>
          <a:prstGeom prst="rect">
            <a:avLst/>
          </a:prstGeom>
        </p:spPr>
      </p:pic>
      <p:sp>
        <p:nvSpPr>
          <p:cNvPr id="9" name="Rectangle 8">
            <a:extLst>
              <a:ext uri="{FF2B5EF4-FFF2-40B4-BE49-F238E27FC236}">
                <a16:creationId xmlns:a16="http://schemas.microsoft.com/office/drawing/2014/main" id="{C852FCCC-7364-4196-A139-7AF7C989B262}"/>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drawing of a face&#10;&#10;Description automatically generated">
            <a:extLst>
              <a:ext uri="{FF2B5EF4-FFF2-40B4-BE49-F238E27FC236}">
                <a16:creationId xmlns:a16="http://schemas.microsoft.com/office/drawing/2014/main" id="{F47D7B54-612C-4D47-BE93-1DF75B9149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
        <p:nvSpPr>
          <p:cNvPr id="11" name="Title 3"/>
          <p:cNvSpPr txBox="1">
            <a:spLocks/>
          </p:cNvSpPr>
          <p:nvPr/>
        </p:nvSpPr>
        <p:spPr bwMode="auto">
          <a:xfrm>
            <a:off x="285012" y="927617"/>
            <a:ext cx="7051498"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Fluid power employs 61,000 people in the U.S.</a:t>
            </a:r>
            <a:endParaRPr lang="en-US" sz="3000" dirty="0">
              <a:solidFill>
                <a:schemeClr val="bg1">
                  <a:lumMod val="85000"/>
                </a:schemeClr>
              </a:solidFill>
              <a:latin typeface="Franklin Gothic Medium" panose="020B0603020102020204" pitchFamily="34" charset="0"/>
            </a:endParaRPr>
          </a:p>
        </p:txBody>
      </p:sp>
    </p:spTree>
    <p:extLst>
      <p:ext uri="{BB962C8B-B14F-4D97-AF65-F5344CB8AC3E}">
        <p14:creationId xmlns:p14="http://schemas.microsoft.com/office/powerpoint/2010/main" val="71553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93E085-D83A-4640-87E1-E586A34AC06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385356" y="2671131"/>
            <a:ext cx="6373288" cy="3493968"/>
          </a:xfrm>
          <a:prstGeom prst="rect">
            <a:avLst/>
          </a:prstGeom>
        </p:spPr>
      </p:pic>
      <p:sp>
        <p:nvSpPr>
          <p:cNvPr id="6" name="Rectangle 5">
            <a:extLst>
              <a:ext uri="{FF2B5EF4-FFF2-40B4-BE49-F238E27FC236}">
                <a16:creationId xmlns:a16="http://schemas.microsoft.com/office/drawing/2014/main" id="{1F572BCE-446E-4157-ADA9-4E52EA4D6162}"/>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drawing of a face&#10;&#10;Description automatically generated">
            <a:extLst>
              <a:ext uri="{FF2B5EF4-FFF2-40B4-BE49-F238E27FC236}">
                <a16:creationId xmlns:a16="http://schemas.microsoft.com/office/drawing/2014/main" id="{98BBA0CB-561C-49B1-8EC2-58AE121BCF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
        <p:nvSpPr>
          <p:cNvPr id="11" name="Title 3"/>
          <p:cNvSpPr txBox="1">
            <a:spLocks/>
          </p:cNvSpPr>
          <p:nvPr/>
        </p:nvSpPr>
        <p:spPr bwMode="auto">
          <a:xfrm>
            <a:off x="317428" y="927617"/>
            <a:ext cx="69342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Customers employ 935,000 people in the U.S.</a:t>
            </a:r>
            <a:endParaRPr lang="en-US" sz="3000" dirty="0">
              <a:solidFill>
                <a:schemeClr val="bg1">
                  <a:lumMod val="85000"/>
                </a:schemeClr>
              </a:solidFill>
              <a:latin typeface="Franklin Gothic Medium" panose="020B0603020102020204" pitchFamily="34" charset="0"/>
            </a:endParaRPr>
          </a:p>
        </p:txBody>
      </p:sp>
    </p:spTree>
    <p:extLst>
      <p:ext uri="{BB962C8B-B14F-4D97-AF65-F5344CB8AC3E}">
        <p14:creationId xmlns:p14="http://schemas.microsoft.com/office/powerpoint/2010/main" val="347512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B4FEB64D-516A-46CD-89ED-2449E9C5C65B}"/>
              </a:ext>
            </a:extLst>
          </p:cNvPr>
          <p:cNvSpPr txBox="1">
            <a:spLocks/>
          </p:cNvSpPr>
          <p:nvPr/>
        </p:nvSpPr>
        <p:spPr>
          <a:xfrm>
            <a:off x="533402" y="1828801"/>
            <a:ext cx="5410199" cy="4527550"/>
          </a:xfrm>
          <a:prstGeom prst="rect">
            <a:avLst/>
          </a:prstGeom>
        </p:spPr>
        <p:txBody>
          <a:bodyPr wrap="square">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5000" dirty="0"/>
          </a:p>
          <a:p>
            <a:pPr marL="0" indent="0">
              <a:buNone/>
            </a:pPr>
            <a:r>
              <a:rPr lang="en-US" sz="6000" dirty="0"/>
              <a:t> </a:t>
            </a:r>
          </a:p>
          <a:p>
            <a:endParaRPr lang="en-US" dirty="0"/>
          </a:p>
          <a:p>
            <a:endParaRPr lang="en-US" dirty="0"/>
          </a:p>
        </p:txBody>
      </p:sp>
      <p:pic>
        <p:nvPicPr>
          <p:cNvPr id="2" name="Picture 1" descr="A picture containing outdoor, person, snow, bicycle&#10;&#10;Description automatically generated">
            <a:extLst>
              <a:ext uri="{FF2B5EF4-FFF2-40B4-BE49-F238E27FC236}">
                <a16:creationId xmlns:a16="http://schemas.microsoft.com/office/drawing/2014/main" id="{C5E3D007-EAC1-42E5-B445-EF0AFD61FC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900" y="2234308"/>
            <a:ext cx="4078278" cy="4038600"/>
          </a:xfrm>
          <a:prstGeom prst="rect">
            <a:avLst/>
          </a:prstGeom>
        </p:spPr>
      </p:pic>
      <p:sp>
        <p:nvSpPr>
          <p:cNvPr id="5" name="Content Placeholder 1">
            <a:extLst>
              <a:ext uri="{FF2B5EF4-FFF2-40B4-BE49-F238E27FC236}">
                <a16:creationId xmlns:a16="http://schemas.microsoft.com/office/drawing/2014/main" id="{47E9CE6D-76F7-43B0-A405-F5DB7CC56D95}"/>
              </a:ext>
            </a:extLst>
          </p:cNvPr>
          <p:cNvSpPr txBox="1">
            <a:spLocks/>
          </p:cNvSpPr>
          <p:nvPr/>
        </p:nvSpPr>
        <p:spPr>
          <a:xfrm>
            <a:off x="4419600" y="2090056"/>
            <a:ext cx="4602162" cy="4539343"/>
          </a:xfrm>
          <a:prstGeom prst="rect">
            <a:avLst/>
          </a:prstGeom>
        </p:spPr>
        <p:txBody>
          <a:bodyPr wrap="square">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600" b="1" dirty="0">
                <a:solidFill>
                  <a:srgbClr val="D9272E"/>
                </a:solidFill>
                <a:latin typeface="Franklin Gothic Medium" panose="020B0603020102020204" pitchFamily="34" charset="0"/>
              </a:rPr>
              <a:t>Design Engineers </a:t>
            </a:r>
            <a:r>
              <a:rPr lang="en-US" sz="1600" dirty="0">
                <a:latin typeface="Franklin Gothic Medium" panose="020B0603020102020204" pitchFamily="34" charset="0"/>
              </a:rPr>
              <a:t>design fluid power systems and components as well as develop new concepts, applications and improvements of existing installations.</a:t>
            </a:r>
          </a:p>
          <a:p>
            <a:pPr>
              <a:spcBef>
                <a:spcPts val="0"/>
              </a:spcBef>
            </a:pPr>
            <a:endParaRPr lang="en-US" sz="1600" dirty="0">
              <a:latin typeface="Franklin Gothic Medium" panose="020B0603020102020204" pitchFamily="34" charset="0"/>
            </a:endParaRPr>
          </a:p>
          <a:p>
            <a:pPr marL="0" indent="0">
              <a:spcBef>
                <a:spcPts val="0"/>
              </a:spcBef>
              <a:buNone/>
            </a:pPr>
            <a:r>
              <a:rPr lang="en-US" sz="1600" b="1" dirty="0">
                <a:solidFill>
                  <a:srgbClr val="D9272E"/>
                </a:solidFill>
                <a:latin typeface="Franklin Gothic Medium" panose="020B0603020102020204" pitchFamily="34" charset="0"/>
              </a:rPr>
              <a:t>Sales Engineers</a:t>
            </a:r>
            <a:r>
              <a:rPr lang="en-US" sz="1600" dirty="0">
                <a:solidFill>
                  <a:srgbClr val="D9272E"/>
                </a:solidFill>
                <a:latin typeface="Franklin Gothic Medium" panose="020B0603020102020204" pitchFamily="34" charset="0"/>
              </a:rPr>
              <a:t> </a:t>
            </a:r>
            <a:r>
              <a:rPr lang="en-US" sz="1600" dirty="0">
                <a:latin typeface="Franklin Gothic Medium" panose="020B0603020102020204" pitchFamily="34" charset="0"/>
              </a:rPr>
              <a:t>market and sell fluid power systems and components, working closely with fluid power manufacturers, distributors, and customers.</a:t>
            </a:r>
          </a:p>
          <a:p>
            <a:pPr>
              <a:spcBef>
                <a:spcPts val="0"/>
              </a:spcBef>
            </a:pPr>
            <a:endParaRPr lang="en-US" sz="1600" dirty="0">
              <a:latin typeface="Franklin Gothic Medium" panose="020B0603020102020204" pitchFamily="34" charset="0"/>
            </a:endParaRPr>
          </a:p>
          <a:p>
            <a:pPr marL="0" indent="0">
              <a:spcBef>
                <a:spcPts val="0"/>
              </a:spcBef>
              <a:buNone/>
            </a:pPr>
            <a:r>
              <a:rPr lang="en-US" sz="1600" b="1" dirty="0">
                <a:solidFill>
                  <a:srgbClr val="D9272E"/>
                </a:solidFill>
                <a:latin typeface="Franklin Gothic Medium" panose="020B0603020102020204" pitchFamily="34" charset="0"/>
              </a:rPr>
              <a:t>Mechanics</a:t>
            </a:r>
            <a:r>
              <a:rPr lang="en-US" sz="1600" b="1" dirty="0">
                <a:latin typeface="Franklin Gothic Medium" panose="020B0603020102020204" pitchFamily="34" charset="0"/>
              </a:rPr>
              <a:t> </a:t>
            </a:r>
            <a:r>
              <a:rPr lang="en-US" sz="1600" dirty="0">
                <a:latin typeface="Franklin Gothic Medium" panose="020B0603020102020204" pitchFamily="34" charset="0"/>
              </a:rPr>
              <a:t>assemble and install fluid power systems and components, as well as troubleshoot and maintain systems on machines used in every facet of industry.</a:t>
            </a:r>
          </a:p>
          <a:p>
            <a:pPr>
              <a:spcBef>
                <a:spcPts val="0"/>
              </a:spcBef>
            </a:pPr>
            <a:endParaRPr lang="en-US" sz="1600" dirty="0">
              <a:latin typeface="Franklin Gothic Medium" panose="020B0603020102020204" pitchFamily="34" charset="0"/>
            </a:endParaRPr>
          </a:p>
          <a:p>
            <a:pPr marL="0" indent="0">
              <a:spcBef>
                <a:spcPts val="0"/>
              </a:spcBef>
              <a:buNone/>
            </a:pPr>
            <a:r>
              <a:rPr lang="en-US" sz="1600" b="1" dirty="0">
                <a:solidFill>
                  <a:srgbClr val="D9272E"/>
                </a:solidFill>
                <a:latin typeface="Franklin Gothic Medium" panose="020B0603020102020204" pitchFamily="34" charset="0"/>
              </a:rPr>
              <a:t>Technicians</a:t>
            </a:r>
            <a:r>
              <a:rPr lang="en-US" sz="1600" b="1" dirty="0">
                <a:latin typeface="Franklin Gothic Medium" panose="020B0603020102020204" pitchFamily="34" charset="0"/>
              </a:rPr>
              <a:t> </a:t>
            </a:r>
            <a:r>
              <a:rPr lang="en-US" sz="1600" dirty="0">
                <a:latin typeface="Franklin Gothic Medium" panose="020B0603020102020204" pitchFamily="34" charset="0"/>
              </a:rPr>
              <a:t>operate machines equipped with fluid power systems as well as manufacture and test fluid power systems and components.</a:t>
            </a:r>
          </a:p>
        </p:txBody>
      </p:sp>
      <p:sp>
        <p:nvSpPr>
          <p:cNvPr id="8" name="Rectangle 7">
            <a:extLst>
              <a:ext uri="{FF2B5EF4-FFF2-40B4-BE49-F238E27FC236}">
                <a16:creationId xmlns:a16="http://schemas.microsoft.com/office/drawing/2014/main" id="{717C0F14-1321-4D85-AC1A-3FB44BCC6753}"/>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drawing of a face&#10;&#10;Description automatically generated">
            <a:extLst>
              <a:ext uri="{FF2B5EF4-FFF2-40B4-BE49-F238E27FC236}">
                <a16:creationId xmlns:a16="http://schemas.microsoft.com/office/drawing/2014/main" id="{6E972030-5289-4E36-BFD2-010665AA66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
        <p:nvSpPr>
          <p:cNvPr id="9" name="Title 3">
            <a:extLst>
              <a:ext uri="{FF2B5EF4-FFF2-40B4-BE49-F238E27FC236}">
                <a16:creationId xmlns:a16="http://schemas.microsoft.com/office/drawing/2014/main" id="{D61FEFF4-7A5C-41E7-A79B-487FBFBA3790}"/>
              </a:ext>
            </a:extLst>
          </p:cNvPr>
          <p:cNvSpPr txBox="1">
            <a:spLocks/>
          </p:cNvSpPr>
          <p:nvPr/>
        </p:nvSpPr>
        <p:spPr bwMode="auto">
          <a:xfrm>
            <a:off x="237067" y="914400"/>
            <a:ext cx="80772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Exciting career opportunities</a:t>
            </a:r>
            <a:endParaRPr lang="en-US" sz="3000" dirty="0">
              <a:solidFill>
                <a:schemeClr val="bg1">
                  <a:lumMod val="85000"/>
                </a:schemeClr>
              </a:solidFill>
              <a:latin typeface="Franklin Gothic Medium" panose="020B0603020102020204" pitchFamily="34" charset="0"/>
            </a:endParaRPr>
          </a:p>
        </p:txBody>
      </p:sp>
    </p:spTree>
    <p:extLst>
      <p:ext uri="{BB962C8B-B14F-4D97-AF65-F5344CB8AC3E}">
        <p14:creationId xmlns:p14="http://schemas.microsoft.com/office/powerpoint/2010/main" val="2893023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EFD0D022-C1F3-4105-983E-E599CCBD581D}"/>
              </a:ext>
            </a:extLst>
          </p:cNvPr>
          <p:cNvGraphicFramePr>
            <a:graphicFrameLocks noGrp="1"/>
          </p:cNvGraphicFramePr>
          <p:nvPr>
            <p:extLst>
              <p:ext uri="{D42A27DB-BD31-4B8C-83A1-F6EECF244321}">
                <p14:modId xmlns:p14="http://schemas.microsoft.com/office/powerpoint/2010/main" val="3767778305"/>
              </p:ext>
            </p:extLst>
          </p:nvPr>
        </p:nvGraphicFramePr>
        <p:xfrm>
          <a:off x="533400" y="2389421"/>
          <a:ext cx="8077200" cy="3707642"/>
        </p:xfrm>
        <a:graphic>
          <a:graphicData uri="http://schemas.openxmlformats.org/drawingml/2006/table">
            <a:tbl>
              <a:tblPr firstRow="1" bandRow="1">
                <a:tableStyleId>{69012ECD-51FC-41F1-AA8D-1B2483CD663E}</a:tableStyleId>
              </a:tblPr>
              <a:tblGrid>
                <a:gridCol w="2692400">
                  <a:extLst>
                    <a:ext uri="{9D8B030D-6E8A-4147-A177-3AD203B41FA5}">
                      <a16:colId xmlns:a16="http://schemas.microsoft.com/office/drawing/2014/main" val="20000"/>
                    </a:ext>
                  </a:extLst>
                </a:gridCol>
                <a:gridCol w="2692400">
                  <a:extLst>
                    <a:ext uri="{9D8B030D-6E8A-4147-A177-3AD203B41FA5}">
                      <a16:colId xmlns:a16="http://schemas.microsoft.com/office/drawing/2014/main" val="20001"/>
                    </a:ext>
                  </a:extLst>
                </a:gridCol>
                <a:gridCol w="2692400">
                  <a:extLst>
                    <a:ext uri="{9D8B030D-6E8A-4147-A177-3AD203B41FA5}">
                      <a16:colId xmlns:a16="http://schemas.microsoft.com/office/drawing/2014/main" val="20002"/>
                    </a:ext>
                  </a:extLst>
                </a:gridCol>
              </a:tblGrid>
              <a:tr h="916980">
                <a:tc>
                  <a:txBody>
                    <a:bodyPr/>
                    <a:lstStyle/>
                    <a:p>
                      <a:r>
                        <a:rPr lang="en-US" sz="2000" dirty="0">
                          <a:latin typeface="Franklin Gothic Medium" panose="020B0603020102020204" pitchFamily="34" charset="0"/>
                        </a:rPr>
                        <a:t>Position</a:t>
                      </a:r>
                    </a:p>
                  </a:txBody>
                  <a:tcPr anchor="b">
                    <a:solidFill>
                      <a:srgbClr val="C00000"/>
                    </a:solidFill>
                  </a:tcPr>
                </a:tc>
                <a:tc>
                  <a:txBody>
                    <a:bodyPr/>
                    <a:lstStyle/>
                    <a:p>
                      <a:r>
                        <a:rPr lang="en-US" sz="2000" dirty="0">
                          <a:latin typeface="Franklin Gothic Medium" panose="020B0603020102020204" pitchFamily="34" charset="0"/>
                        </a:rPr>
                        <a:t>Average Salary</a:t>
                      </a:r>
                      <a:br>
                        <a:rPr lang="en-US" sz="2000" dirty="0">
                          <a:latin typeface="Franklin Gothic Medium" panose="020B0603020102020204" pitchFamily="34" charset="0"/>
                        </a:rPr>
                      </a:br>
                      <a:r>
                        <a:rPr lang="en-US" sz="2000" dirty="0">
                          <a:latin typeface="Franklin Gothic Medium" panose="020B0603020102020204" pitchFamily="34" charset="0"/>
                        </a:rPr>
                        <a:t>(</a:t>
                      </a:r>
                      <a:r>
                        <a:rPr lang="en-US" sz="1600" dirty="0">
                          <a:latin typeface="Franklin Gothic Medium" panose="020B0603020102020204" pitchFamily="34" charset="0"/>
                        </a:rPr>
                        <a:t>From Bureau of Labor Statistics)</a:t>
                      </a:r>
                      <a:endParaRPr lang="en-US" sz="1600" i="1" dirty="0">
                        <a:latin typeface="Franklin Gothic Medium" panose="020B0603020102020204" pitchFamily="34" charset="0"/>
                      </a:endParaRPr>
                    </a:p>
                  </a:txBody>
                  <a:tcPr anchor="b">
                    <a:solidFill>
                      <a:srgbClr val="C00000"/>
                    </a:solidFill>
                  </a:tcPr>
                </a:tc>
                <a:tc>
                  <a:txBody>
                    <a:bodyPr/>
                    <a:lstStyle/>
                    <a:p>
                      <a:r>
                        <a:rPr lang="en-US" sz="2000" dirty="0">
                          <a:latin typeface="Franklin Gothic Medium" panose="020B0603020102020204" pitchFamily="34" charset="0"/>
                        </a:rPr>
                        <a:t>Typical Education </a:t>
                      </a:r>
                    </a:p>
                  </a:txBody>
                  <a:tcPr anchor="b">
                    <a:solidFill>
                      <a:srgbClr val="C00000"/>
                    </a:solidFill>
                  </a:tcPr>
                </a:tc>
                <a:extLst>
                  <a:ext uri="{0D108BD9-81ED-4DB2-BD59-A6C34878D82A}">
                    <a16:rowId xmlns:a16="http://schemas.microsoft.com/office/drawing/2014/main" val="10000"/>
                  </a:ext>
                </a:extLst>
              </a:tr>
              <a:tr h="522658">
                <a:tc>
                  <a:txBody>
                    <a:bodyPr/>
                    <a:lstStyle/>
                    <a:p>
                      <a:r>
                        <a:rPr lang="en-US" sz="2000" dirty="0">
                          <a:latin typeface="Franklin Gothic Medium" panose="020B0603020102020204" pitchFamily="34" charset="0"/>
                        </a:rPr>
                        <a:t>Design Engineer</a:t>
                      </a:r>
                    </a:p>
                  </a:txBody>
                  <a:tcPr/>
                </a:tc>
                <a:tc>
                  <a:txBody>
                    <a:bodyPr/>
                    <a:lstStyle/>
                    <a:p>
                      <a:r>
                        <a:rPr lang="en-US" sz="2000" dirty="0">
                          <a:latin typeface="Franklin Gothic Medium" panose="020B0603020102020204" pitchFamily="34" charset="0"/>
                        </a:rPr>
                        <a:t>$96,310</a:t>
                      </a:r>
                    </a:p>
                  </a:txBody>
                  <a:tcPr/>
                </a:tc>
                <a:tc>
                  <a:txBody>
                    <a:bodyPr/>
                    <a:lstStyle/>
                    <a:p>
                      <a:r>
                        <a:rPr lang="en-US" sz="2000" dirty="0">
                          <a:latin typeface="Franklin Gothic Medium" panose="020B0603020102020204" pitchFamily="34" charset="0"/>
                        </a:rPr>
                        <a:t>Bachelor’s Degree</a:t>
                      </a:r>
                    </a:p>
                    <a:p>
                      <a:endParaRPr lang="en-US" sz="2000" dirty="0">
                        <a:latin typeface="Franklin Gothic Medium" panose="020B0603020102020204" pitchFamily="34" charset="0"/>
                      </a:endParaRPr>
                    </a:p>
                  </a:txBody>
                  <a:tcPr/>
                </a:tc>
                <a:extLst>
                  <a:ext uri="{0D108BD9-81ED-4DB2-BD59-A6C34878D82A}">
                    <a16:rowId xmlns:a16="http://schemas.microsoft.com/office/drawing/2014/main" val="10001"/>
                  </a:ext>
                </a:extLst>
              </a:tr>
              <a:tr h="680341">
                <a:tc>
                  <a:txBody>
                    <a:bodyPr/>
                    <a:lstStyle/>
                    <a:p>
                      <a:r>
                        <a:rPr lang="en-US" sz="2000" dirty="0">
                          <a:latin typeface="Franklin Gothic Medium" panose="020B0603020102020204" pitchFamily="34" charset="0"/>
                        </a:rPr>
                        <a:t>Sales Engineer</a:t>
                      </a:r>
                    </a:p>
                  </a:txBody>
                  <a:tcPr/>
                </a:tc>
                <a:tc>
                  <a:txBody>
                    <a:bodyPr/>
                    <a:lstStyle/>
                    <a:p>
                      <a:r>
                        <a:rPr lang="en-US" sz="2000" dirty="0">
                          <a:latin typeface="Franklin Gothic Medium" panose="020B0603020102020204" pitchFamily="34" charset="0"/>
                        </a:rPr>
                        <a:t>$108,530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Franklin Gothic Medium" panose="020B0603020102020204" pitchFamily="34" charset="0"/>
                        </a:rPr>
                        <a:t>Bachelor’s Degree</a:t>
                      </a:r>
                    </a:p>
                  </a:txBody>
                  <a:tcPr/>
                </a:tc>
                <a:extLst>
                  <a:ext uri="{0D108BD9-81ED-4DB2-BD59-A6C34878D82A}">
                    <a16:rowId xmlns:a16="http://schemas.microsoft.com/office/drawing/2014/main" val="10003"/>
                  </a:ext>
                </a:extLst>
              </a:tr>
              <a:tr h="680341">
                <a:tc>
                  <a:txBody>
                    <a:bodyPr/>
                    <a:lstStyle/>
                    <a:p>
                      <a:r>
                        <a:rPr lang="en-US" sz="2000" dirty="0">
                          <a:latin typeface="Franklin Gothic Medium" panose="020B0603020102020204" pitchFamily="34" charset="0"/>
                        </a:rPr>
                        <a:t>Mechanic</a:t>
                      </a:r>
                    </a:p>
                  </a:txBody>
                  <a:tcPr/>
                </a:tc>
                <a:tc>
                  <a:txBody>
                    <a:bodyPr/>
                    <a:lstStyle/>
                    <a:p>
                      <a:r>
                        <a:rPr lang="en-US" sz="2000" dirty="0">
                          <a:latin typeface="Franklin Gothic Medium" panose="020B0603020102020204" pitchFamily="34" charset="0"/>
                        </a:rPr>
                        <a:t>$59,470</a:t>
                      </a:r>
                    </a:p>
                  </a:txBody>
                  <a:tcPr/>
                </a:tc>
                <a:tc>
                  <a:txBody>
                    <a:bodyPr/>
                    <a:lstStyle/>
                    <a:p>
                      <a:r>
                        <a:rPr lang="en-US" sz="2000" dirty="0">
                          <a:latin typeface="Franklin Gothic Medium" panose="020B0603020102020204" pitchFamily="34" charset="0"/>
                        </a:rPr>
                        <a:t>High School</a:t>
                      </a:r>
                    </a:p>
                  </a:txBody>
                  <a:tcPr/>
                </a:tc>
                <a:extLst>
                  <a:ext uri="{0D108BD9-81ED-4DB2-BD59-A6C34878D82A}">
                    <a16:rowId xmlns:a16="http://schemas.microsoft.com/office/drawing/2014/main" val="10004"/>
                  </a:ext>
                </a:extLst>
              </a:tr>
              <a:tr h="680341">
                <a:tc>
                  <a:txBody>
                    <a:bodyPr/>
                    <a:lstStyle/>
                    <a:p>
                      <a:r>
                        <a:rPr lang="en-US" sz="2000" dirty="0">
                          <a:latin typeface="Franklin Gothic Medium" panose="020B0603020102020204" pitchFamily="34" charset="0"/>
                        </a:rPr>
                        <a:t>Technician</a:t>
                      </a:r>
                    </a:p>
                  </a:txBody>
                  <a:tcPr/>
                </a:tc>
                <a:tc>
                  <a:txBody>
                    <a:bodyPr/>
                    <a:lstStyle/>
                    <a:p>
                      <a:r>
                        <a:rPr lang="en-US" sz="2000" dirty="0">
                          <a:latin typeface="Franklin Gothic Medium" panose="020B0603020102020204" pitchFamily="34" charset="0"/>
                        </a:rPr>
                        <a:t>$61,190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Franklin Gothic Medium" panose="020B0603020102020204" pitchFamily="34" charset="0"/>
                        </a:rPr>
                        <a:t>Associate’s Degree</a:t>
                      </a:r>
                    </a:p>
                    <a:p>
                      <a:endParaRPr lang="en-US" sz="2000" dirty="0">
                        <a:latin typeface="Franklin Gothic Medium" panose="020B0603020102020204" pitchFamily="34" charset="0"/>
                      </a:endParaRPr>
                    </a:p>
                  </a:txBody>
                  <a:tcPr/>
                </a:tc>
                <a:extLst>
                  <a:ext uri="{0D108BD9-81ED-4DB2-BD59-A6C34878D82A}">
                    <a16:rowId xmlns:a16="http://schemas.microsoft.com/office/drawing/2014/main" val="10005"/>
                  </a:ext>
                </a:extLst>
              </a:tr>
            </a:tbl>
          </a:graphicData>
        </a:graphic>
      </p:graphicFrame>
      <p:sp>
        <p:nvSpPr>
          <p:cNvPr id="6" name="Rectangle 5">
            <a:extLst>
              <a:ext uri="{FF2B5EF4-FFF2-40B4-BE49-F238E27FC236}">
                <a16:creationId xmlns:a16="http://schemas.microsoft.com/office/drawing/2014/main" id="{AD91AF39-D07B-42A0-9063-3804E0364B9A}"/>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drawing of a face&#10;&#10;Description automatically generated">
            <a:extLst>
              <a:ext uri="{FF2B5EF4-FFF2-40B4-BE49-F238E27FC236}">
                <a16:creationId xmlns:a16="http://schemas.microsoft.com/office/drawing/2014/main" id="{5813D618-378E-4428-8FD3-493D4F31A5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
        <p:nvSpPr>
          <p:cNvPr id="5" name="Shape 242"/>
          <p:cNvSpPr txBox="1"/>
          <p:nvPr/>
        </p:nvSpPr>
        <p:spPr>
          <a:xfrm>
            <a:off x="228600" y="952506"/>
            <a:ext cx="6934198" cy="533399"/>
          </a:xfrm>
          <a:prstGeom prst="rect">
            <a:avLst/>
          </a:prstGeom>
          <a:noFill/>
          <a:ln>
            <a:noFill/>
          </a:ln>
        </p:spPr>
        <p:txBody>
          <a:bodyPr lIns="91425" tIns="45700" rIns="91425" bIns="45700" anchor="ctr" anchorCtr="0">
            <a:noAutofit/>
          </a:bodyPr>
          <a:lstStyle/>
          <a:p>
            <a:pPr>
              <a:buSzPct val="25000"/>
            </a:pPr>
            <a:r>
              <a:rPr lang="en-US" sz="3000" b="1" dirty="0">
                <a:solidFill>
                  <a:schemeClr val="bg1">
                    <a:lumMod val="85000"/>
                  </a:schemeClr>
                </a:solidFill>
                <a:latin typeface="Franklin Gothic Medium" panose="020B0603020102020204" pitchFamily="34" charset="0"/>
                <a:ea typeface="Calibri"/>
                <a:cs typeface="Calibri"/>
                <a:sym typeface="Calibri"/>
              </a:rPr>
              <a:t>Here are average salaries and typical education</a:t>
            </a:r>
          </a:p>
        </p:txBody>
      </p:sp>
    </p:spTree>
    <p:extLst>
      <p:ext uri="{BB962C8B-B14F-4D97-AF65-F5344CB8AC3E}">
        <p14:creationId xmlns:p14="http://schemas.microsoft.com/office/powerpoint/2010/main" val="3155808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59A5D9E-FFE7-4C72-A0A8-A76A118011A6}"/>
              </a:ext>
            </a:extLst>
          </p:cNvPr>
          <p:cNvSpPr txBox="1"/>
          <p:nvPr/>
        </p:nvSpPr>
        <p:spPr>
          <a:xfrm>
            <a:off x="5392454" y="2308202"/>
            <a:ext cx="3354193" cy="3816429"/>
          </a:xfrm>
          <a:prstGeom prst="rect">
            <a:avLst/>
          </a:prstGeom>
          <a:noFill/>
        </p:spPr>
        <p:txBody>
          <a:bodyPr wrap="square" rtlCol="0">
            <a:spAutoFit/>
          </a:bodyPr>
          <a:lstStyle/>
          <a:p>
            <a:pPr marL="223838" indent="-223838" defTabSz="457200">
              <a:buFont typeface="Arial" panose="020B0604020202020204" pitchFamily="34" charset="0"/>
              <a:buChar char="•"/>
              <a:defRPr/>
            </a:pPr>
            <a:r>
              <a:rPr lang="en-US" sz="2200" b="1" dirty="0">
                <a:solidFill>
                  <a:prstClr val="black"/>
                </a:solidFill>
                <a:latin typeface="Franklin Gothic Medium" panose="020B0603020102020204" pitchFamily="34" charset="0"/>
              </a:rPr>
              <a:t>Manufacturers</a:t>
            </a:r>
            <a:r>
              <a:rPr lang="en-US" sz="2200" dirty="0">
                <a:solidFill>
                  <a:prstClr val="black"/>
                </a:solidFill>
                <a:latin typeface="Franklin Gothic Medium" panose="020B0603020102020204" pitchFamily="34" charset="0"/>
              </a:rPr>
              <a:t> design, manufacture and sell fluid power components</a:t>
            </a:r>
          </a:p>
          <a:p>
            <a:pPr marL="223838" indent="-223838" defTabSz="457200">
              <a:buFont typeface="Arial" panose="020B0604020202020204" pitchFamily="34" charset="0"/>
              <a:buChar char="•"/>
              <a:defRPr/>
            </a:pPr>
            <a:r>
              <a:rPr lang="en-US" sz="2200" b="1" dirty="0">
                <a:solidFill>
                  <a:prstClr val="black"/>
                </a:solidFill>
                <a:latin typeface="Franklin Gothic Medium" panose="020B0603020102020204" pitchFamily="34" charset="0"/>
              </a:rPr>
              <a:t>Distributors</a:t>
            </a:r>
            <a:r>
              <a:rPr lang="en-US" sz="2200" dirty="0">
                <a:solidFill>
                  <a:prstClr val="black"/>
                </a:solidFill>
                <a:latin typeface="Franklin Gothic Medium" panose="020B0603020102020204" pitchFamily="34" charset="0"/>
              </a:rPr>
              <a:t> build and sell systems comprised of those components</a:t>
            </a:r>
          </a:p>
          <a:p>
            <a:pPr marL="223838" indent="-223838" defTabSz="457200">
              <a:buFont typeface="Arial" panose="020B0604020202020204" pitchFamily="34" charset="0"/>
              <a:buChar char="•"/>
              <a:defRPr/>
            </a:pPr>
            <a:r>
              <a:rPr lang="en-US" sz="2200" b="1" dirty="0">
                <a:solidFill>
                  <a:prstClr val="black"/>
                </a:solidFill>
                <a:latin typeface="Franklin Gothic Medium" panose="020B0603020102020204" pitchFamily="34" charset="0"/>
              </a:rPr>
              <a:t>Suppliers</a:t>
            </a:r>
            <a:r>
              <a:rPr lang="en-US" sz="2200" dirty="0">
                <a:solidFill>
                  <a:prstClr val="black"/>
                </a:solidFill>
                <a:latin typeface="Franklin Gothic Medium" panose="020B0603020102020204" pitchFamily="34" charset="0"/>
              </a:rPr>
              <a:t> provide raw materials and other services needed to make those components</a:t>
            </a:r>
          </a:p>
        </p:txBody>
      </p:sp>
      <p:graphicFrame>
        <p:nvGraphicFramePr>
          <p:cNvPr id="5" name="Chart 4">
            <a:extLst>
              <a:ext uri="{FF2B5EF4-FFF2-40B4-BE49-F238E27FC236}">
                <a16:creationId xmlns:a16="http://schemas.microsoft.com/office/drawing/2014/main" id="{2272FD39-AAF8-465E-9279-027F1DA8F23D}"/>
              </a:ext>
            </a:extLst>
          </p:cNvPr>
          <p:cNvGraphicFramePr/>
          <p:nvPr>
            <p:extLst>
              <p:ext uri="{D42A27DB-BD31-4B8C-83A1-F6EECF244321}">
                <p14:modId xmlns:p14="http://schemas.microsoft.com/office/powerpoint/2010/main" val="1377197019"/>
              </p:ext>
            </p:extLst>
          </p:nvPr>
        </p:nvGraphicFramePr>
        <p:xfrm>
          <a:off x="-1622121" y="1558834"/>
          <a:ext cx="8883042" cy="552776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4E7E9BE-7983-49CD-A972-A6F8096EEA8F}"/>
              </a:ext>
            </a:extLst>
          </p:cNvPr>
          <p:cNvSpPr txBox="1"/>
          <p:nvPr/>
        </p:nvSpPr>
        <p:spPr>
          <a:xfrm>
            <a:off x="2716582" y="3889075"/>
            <a:ext cx="2209800" cy="830997"/>
          </a:xfrm>
          <a:prstGeom prst="rect">
            <a:avLst/>
          </a:prstGeom>
          <a:noFill/>
        </p:spPr>
        <p:txBody>
          <a:bodyPr wrap="square" rtlCol="0">
            <a:spAutoFit/>
          </a:bodyPr>
          <a:lstStyle/>
          <a:p>
            <a:pPr algn="ctr" defTabSz="457200">
              <a:defRPr/>
            </a:pPr>
            <a:r>
              <a:rPr lang="en-US" sz="2400" b="1" dirty="0">
                <a:solidFill>
                  <a:prstClr val="white"/>
                </a:solidFill>
                <a:latin typeface="Calibri"/>
              </a:rPr>
              <a:t>Manufacturers</a:t>
            </a:r>
          </a:p>
          <a:p>
            <a:pPr algn="ctr" defTabSz="457200">
              <a:defRPr/>
            </a:pPr>
            <a:r>
              <a:rPr lang="en-US" sz="2400" b="1" dirty="0">
                <a:solidFill>
                  <a:prstClr val="white"/>
                </a:solidFill>
                <a:latin typeface="Calibri"/>
              </a:rPr>
              <a:t>57%</a:t>
            </a:r>
          </a:p>
        </p:txBody>
      </p:sp>
      <p:sp>
        <p:nvSpPr>
          <p:cNvPr id="12" name="TextBox 11">
            <a:extLst>
              <a:ext uri="{FF2B5EF4-FFF2-40B4-BE49-F238E27FC236}">
                <a16:creationId xmlns:a16="http://schemas.microsoft.com/office/drawing/2014/main" id="{77405D51-A225-4D3A-9D6F-84B12A52712E}"/>
              </a:ext>
            </a:extLst>
          </p:cNvPr>
          <p:cNvSpPr txBox="1"/>
          <p:nvPr/>
        </p:nvSpPr>
        <p:spPr>
          <a:xfrm>
            <a:off x="413358" y="4948672"/>
            <a:ext cx="2482242" cy="646331"/>
          </a:xfrm>
          <a:prstGeom prst="rect">
            <a:avLst/>
          </a:prstGeom>
          <a:noFill/>
        </p:spPr>
        <p:txBody>
          <a:bodyPr wrap="square" rtlCol="0">
            <a:spAutoFit/>
          </a:bodyPr>
          <a:lstStyle/>
          <a:p>
            <a:pPr algn="ctr" defTabSz="457200">
              <a:defRPr/>
            </a:pPr>
            <a:r>
              <a:rPr lang="en-US" b="1" dirty="0">
                <a:solidFill>
                  <a:prstClr val="white"/>
                </a:solidFill>
                <a:latin typeface="Calibri"/>
              </a:rPr>
              <a:t>Distributors</a:t>
            </a:r>
          </a:p>
          <a:p>
            <a:pPr algn="ctr" defTabSz="457200">
              <a:defRPr/>
            </a:pPr>
            <a:r>
              <a:rPr lang="en-US" b="1" dirty="0">
                <a:solidFill>
                  <a:prstClr val="white"/>
                </a:solidFill>
                <a:latin typeface="Calibri"/>
              </a:rPr>
              <a:t>13%</a:t>
            </a:r>
          </a:p>
        </p:txBody>
      </p:sp>
      <p:sp>
        <p:nvSpPr>
          <p:cNvPr id="13" name="TextBox 12">
            <a:extLst>
              <a:ext uri="{FF2B5EF4-FFF2-40B4-BE49-F238E27FC236}">
                <a16:creationId xmlns:a16="http://schemas.microsoft.com/office/drawing/2014/main" id="{4D411CCB-83A5-44BC-BB8F-57F56F11C65D}"/>
              </a:ext>
            </a:extLst>
          </p:cNvPr>
          <p:cNvSpPr txBox="1"/>
          <p:nvPr/>
        </p:nvSpPr>
        <p:spPr>
          <a:xfrm>
            <a:off x="573413" y="3127075"/>
            <a:ext cx="2482242" cy="830997"/>
          </a:xfrm>
          <a:prstGeom prst="rect">
            <a:avLst/>
          </a:prstGeom>
          <a:noFill/>
        </p:spPr>
        <p:txBody>
          <a:bodyPr wrap="square" rtlCol="0">
            <a:spAutoFit/>
          </a:bodyPr>
          <a:lstStyle/>
          <a:p>
            <a:pPr algn="ctr" defTabSz="457200">
              <a:defRPr/>
            </a:pPr>
            <a:r>
              <a:rPr lang="en-US" sz="2400" b="1" dirty="0">
                <a:solidFill>
                  <a:prstClr val="white"/>
                </a:solidFill>
                <a:latin typeface="Calibri"/>
              </a:rPr>
              <a:t>Suppliers</a:t>
            </a:r>
          </a:p>
          <a:p>
            <a:pPr algn="ctr" defTabSz="457200">
              <a:defRPr/>
            </a:pPr>
            <a:r>
              <a:rPr lang="en-US" sz="2400" b="1">
                <a:solidFill>
                  <a:prstClr val="white"/>
                </a:solidFill>
                <a:latin typeface="Calibri"/>
              </a:rPr>
              <a:t>30%</a:t>
            </a:r>
            <a:endParaRPr lang="en-US" sz="2400" b="1" dirty="0">
              <a:solidFill>
                <a:prstClr val="white"/>
              </a:solidFill>
              <a:latin typeface="Calibri"/>
            </a:endParaRPr>
          </a:p>
        </p:txBody>
      </p:sp>
      <p:sp>
        <p:nvSpPr>
          <p:cNvPr id="14" name="Rectangle 13">
            <a:extLst>
              <a:ext uri="{FF2B5EF4-FFF2-40B4-BE49-F238E27FC236}">
                <a16:creationId xmlns:a16="http://schemas.microsoft.com/office/drawing/2014/main" id="{387DF923-8307-4E1B-92F4-75EE8C882D84}"/>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drawing of a face&#10;&#10;Description automatically generated">
            <a:extLst>
              <a:ext uri="{FF2B5EF4-FFF2-40B4-BE49-F238E27FC236}">
                <a16:creationId xmlns:a16="http://schemas.microsoft.com/office/drawing/2014/main" id="{E847D540-8A72-4C44-B6FB-5066492B0F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
        <p:nvSpPr>
          <p:cNvPr id="11" name="Title 3"/>
          <p:cNvSpPr txBox="1">
            <a:spLocks/>
          </p:cNvSpPr>
          <p:nvPr/>
        </p:nvSpPr>
        <p:spPr bwMode="auto">
          <a:xfrm>
            <a:off x="186280" y="931989"/>
            <a:ext cx="71628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NFPA represents 300 potential U.S. employers</a:t>
            </a:r>
            <a:endParaRPr lang="en-US" sz="3000" dirty="0">
              <a:solidFill>
                <a:schemeClr val="bg1">
                  <a:lumMod val="85000"/>
                </a:schemeClr>
              </a:solidFill>
              <a:latin typeface="Franklin Gothic Medium" panose="020B0603020102020204" pitchFamily="34" charset="0"/>
            </a:endParaRPr>
          </a:p>
        </p:txBody>
      </p:sp>
    </p:spTree>
    <p:extLst>
      <p:ext uri="{BB962C8B-B14F-4D97-AF65-F5344CB8AC3E}">
        <p14:creationId xmlns:p14="http://schemas.microsoft.com/office/powerpoint/2010/main" val="220677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56510B-9CE9-4955-BF74-1ED6AFCA57A9}"/>
              </a:ext>
            </a:extLst>
          </p:cNvPr>
          <p:cNvSpPr/>
          <p:nvPr/>
        </p:nvSpPr>
        <p:spPr>
          <a:xfrm>
            <a:off x="533401" y="2103274"/>
            <a:ext cx="8077198" cy="4708981"/>
          </a:xfrm>
          <a:prstGeom prst="rect">
            <a:avLst/>
          </a:prstGeom>
        </p:spPr>
        <p:txBody>
          <a:bodyPr wrap="square">
            <a:spAutoFit/>
          </a:bodyPr>
          <a:lstStyle/>
          <a:p>
            <a:pPr marL="285750" indent="-285750">
              <a:buFont typeface="Arial" panose="020B0604020202020204" pitchFamily="34" charset="0"/>
              <a:buChar char="•"/>
            </a:pPr>
            <a:r>
              <a:rPr lang="en-US" sz="2000" dirty="0">
                <a:latin typeface="Franklin Gothic Medium" panose="020B0603020102020204" pitchFamily="34" charset="0"/>
              </a:rPr>
              <a:t>Continue taking fluid power classes at your university.</a:t>
            </a:r>
          </a:p>
          <a:p>
            <a:pPr marL="285750" indent="-285750">
              <a:buFont typeface="Arial" panose="020B0604020202020204" pitchFamily="34" charset="0"/>
              <a:buChar char="•"/>
            </a:pPr>
            <a:endParaRPr lang="en-US" sz="2000" dirty="0">
              <a:latin typeface="Franklin Gothic Medium" panose="020B0603020102020204" pitchFamily="34" charset="0"/>
            </a:endParaRPr>
          </a:p>
          <a:p>
            <a:pPr marL="285750" indent="-285750">
              <a:buFont typeface="Arial" panose="020B0604020202020204" pitchFamily="34" charset="0"/>
              <a:buChar char="•"/>
            </a:pPr>
            <a:r>
              <a:rPr lang="en-US" sz="2000" dirty="0">
                <a:latin typeface="Franklin Gothic Medium" panose="020B0603020102020204" pitchFamily="34" charset="0"/>
              </a:rPr>
              <a:t>Participate in the Fluid Power Vehicle Challenge capstone design team at your university.</a:t>
            </a:r>
            <a:br>
              <a:rPr lang="en-US" sz="2000" dirty="0">
                <a:latin typeface="Franklin Gothic Medium" panose="020B0603020102020204" pitchFamily="34" charset="0"/>
              </a:rPr>
            </a:br>
            <a:endParaRPr lang="en-US" sz="2000" dirty="0">
              <a:latin typeface="Franklin Gothic Medium" panose="020B0603020102020204" pitchFamily="34" charset="0"/>
            </a:endParaRPr>
          </a:p>
          <a:p>
            <a:pPr marL="285750" indent="-285750">
              <a:buFont typeface="Arial" panose="020B0604020202020204" pitchFamily="34" charset="0"/>
              <a:buChar char="•"/>
            </a:pPr>
            <a:r>
              <a:rPr lang="en-US" sz="2000" dirty="0">
                <a:latin typeface="Franklin Gothic Medium" panose="020B0603020102020204" pitchFamily="34" charset="0"/>
              </a:rPr>
              <a:t>Participate in the Fluid Power Club supported by NFPA at your university.</a:t>
            </a:r>
          </a:p>
          <a:p>
            <a:endParaRPr lang="en-US" sz="2000" dirty="0">
              <a:latin typeface="Franklin Gothic Medium" panose="020B0603020102020204" pitchFamily="34" charset="0"/>
            </a:endParaRPr>
          </a:p>
          <a:p>
            <a:pPr marL="285750" indent="-285750">
              <a:buFont typeface="Arial" panose="020B0604020202020204" pitchFamily="34" charset="0"/>
              <a:buChar char="•"/>
            </a:pPr>
            <a:r>
              <a:rPr lang="en-US" sz="2000" dirty="0">
                <a:latin typeface="Franklin Gothic Medium" panose="020B0603020102020204" pitchFamily="34" charset="0"/>
              </a:rPr>
              <a:t>Get an International Fluid Power Society (IFPS) certification.</a:t>
            </a:r>
          </a:p>
          <a:p>
            <a:pPr marL="285750" indent="-285750">
              <a:buFont typeface="Arial" panose="020B0604020202020204" pitchFamily="34" charset="0"/>
              <a:buChar char="•"/>
            </a:pPr>
            <a:endParaRPr lang="en-US" sz="2000" dirty="0">
              <a:latin typeface="Franklin Gothic Medium" panose="020B0603020102020204" pitchFamily="34" charset="0"/>
            </a:endParaRPr>
          </a:p>
          <a:p>
            <a:pPr marL="285750" indent="-285750">
              <a:buFont typeface="Arial" panose="020B0604020202020204" pitchFamily="34" charset="0"/>
              <a:buChar char="•"/>
            </a:pPr>
            <a:r>
              <a:rPr lang="en-US" sz="2000" dirty="0">
                <a:highlight>
                  <a:srgbClr val="FFFF00"/>
                </a:highlight>
                <a:latin typeface="Franklin Gothic Medium" panose="020B0603020102020204" pitchFamily="34" charset="0"/>
              </a:rPr>
              <a:t>Contact any of these companies here today with questions about the industry or about internships available at their company. </a:t>
            </a:r>
          </a:p>
          <a:p>
            <a:endParaRPr lang="en-US" sz="2000" dirty="0">
              <a:latin typeface="Franklin Gothic Medium" panose="020B0603020102020204" pitchFamily="34" charset="0"/>
            </a:endParaRPr>
          </a:p>
          <a:p>
            <a:pPr algn="ctr"/>
            <a:r>
              <a:rPr lang="en-US" sz="2000" dirty="0">
                <a:latin typeface="Franklin Gothic Medium" panose="020B0603020102020204" pitchFamily="34" charset="0"/>
              </a:rPr>
              <a:t>Contact the Workforce Team at NFPA for more information at </a:t>
            </a:r>
            <a:r>
              <a:rPr lang="en-US" sz="2000" dirty="0">
                <a:latin typeface="Franklin Gothic Medium" panose="020B0603020102020204" pitchFamily="34" charset="0"/>
                <a:hlinkClick r:id="rId3"/>
              </a:rPr>
              <a:t>workforce@nfpa.com</a:t>
            </a:r>
            <a:r>
              <a:rPr lang="en-US" sz="2000" dirty="0">
                <a:latin typeface="Franklin Gothic Medium" panose="020B0603020102020204" pitchFamily="34" charset="0"/>
              </a:rPr>
              <a:t> or 414-778-3344</a:t>
            </a:r>
          </a:p>
        </p:txBody>
      </p:sp>
      <p:sp>
        <p:nvSpPr>
          <p:cNvPr id="6" name="Rectangle 5">
            <a:extLst>
              <a:ext uri="{FF2B5EF4-FFF2-40B4-BE49-F238E27FC236}">
                <a16:creationId xmlns:a16="http://schemas.microsoft.com/office/drawing/2014/main" id="{A97FC18C-6BFC-4E74-8BE1-96A86C2F3FBB}"/>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drawing of a face&#10;&#10;Description automatically generated">
            <a:extLst>
              <a:ext uri="{FF2B5EF4-FFF2-40B4-BE49-F238E27FC236}">
                <a16:creationId xmlns:a16="http://schemas.microsoft.com/office/drawing/2014/main" id="{3CB2B659-C189-4E1C-BA26-3A93502FC5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
        <p:nvSpPr>
          <p:cNvPr id="5" name="Shape 242"/>
          <p:cNvSpPr txBox="1"/>
          <p:nvPr/>
        </p:nvSpPr>
        <p:spPr>
          <a:xfrm>
            <a:off x="185154" y="927617"/>
            <a:ext cx="7467598" cy="533399"/>
          </a:xfrm>
          <a:prstGeom prst="rect">
            <a:avLst/>
          </a:prstGeom>
          <a:noFill/>
          <a:ln>
            <a:noFill/>
          </a:ln>
        </p:spPr>
        <p:txBody>
          <a:bodyPr lIns="91425" tIns="45700" rIns="91425" bIns="45700" anchor="ctr" anchorCtr="0">
            <a:noAutofit/>
          </a:bodyPr>
          <a:lstStyle/>
          <a:p>
            <a:pPr>
              <a:buSzPct val="25000"/>
            </a:pPr>
            <a:r>
              <a:rPr lang="en-US" sz="3200" b="1" dirty="0">
                <a:solidFill>
                  <a:schemeClr val="bg1">
                    <a:lumMod val="85000"/>
                  </a:schemeClr>
                </a:solidFill>
                <a:latin typeface="Franklin Gothic Medium" panose="020B0603020102020204" pitchFamily="34" charset="0"/>
                <a:ea typeface="Calibri"/>
                <a:cs typeface="Calibri"/>
                <a:sym typeface="Calibri"/>
              </a:rPr>
              <a:t>How do I get started on a fluid power career?</a:t>
            </a:r>
          </a:p>
        </p:txBody>
      </p:sp>
    </p:spTree>
    <p:extLst>
      <p:ext uri="{BB962C8B-B14F-4D97-AF65-F5344CB8AC3E}">
        <p14:creationId xmlns:p14="http://schemas.microsoft.com/office/powerpoint/2010/main" val="446849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5" name="Title 1">
            <a:extLst>
              <a:ext uri="{FF2B5EF4-FFF2-40B4-BE49-F238E27FC236}">
                <a16:creationId xmlns:a16="http://schemas.microsoft.com/office/drawing/2014/main" id="{FD8FB6C8-F69F-4C04-9E76-92919360F7C2}"/>
              </a:ext>
            </a:extLst>
          </p:cNvPr>
          <p:cNvSpPr txBox="1">
            <a:spLocks/>
          </p:cNvSpPr>
          <p:nvPr/>
        </p:nvSpPr>
        <p:spPr>
          <a:xfrm>
            <a:off x="1828800" y="1166018"/>
            <a:ext cx="5486400" cy="19581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lumMod val="85000"/>
                  </a:schemeClr>
                </a:solidFill>
                <a:latin typeface="+mj-lt"/>
                <a:ea typeface="+mj-ea"/>
                <a:cs typeface="+mj-cs"/>
              </a:defRPr>
            </a:lvl1pPr>
          </a:lstStyle>
          <a:p>
            <a:r>
              <a:rPr lang="en-US" sz="6000" b="1" dirty="0">
                <a:latin typeface="Franklin Gothic Medium" panose="020B0603020102020204" pitchFamily="34" charset="0"/>
              </a:rPr>
              <a:t>Questions?</a:t>
            </a:r>
          </a:p>
        </p:txBody>
      </p:sp>
      <p:pic>
        <p:nvPicPr>
          <p:cNvPr id="6" name="Picture 5" descr="A drawing of a face&#10;&#10;Description automatically generated">
            <a:extLst>
              <a:ext uri="{FF2B5EF4-FFF2-40B4-BE49-F238E27FC236}">
                <a16:creationId xmlns:a16="http://schemas.microsoft.com/office/drawing/2014/main" id="{274F2AAA-1356-4800-9048-F4AFD69066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1225" y="5336538"/>
            <a:ext cx="1200375" cy="1202376"/>
          </a:xfrm>
          <a:prstGeom prst="rect">
            <a:avLst/>
          </a:prstGeom>
        </p:spPr>
      </p:pic>
    </p:spTree>
    <p:extLst>
      <p:ext uri="{BB962C8B-B14F-4D97-AF65-F5344CB8AC3E}">
        <p14:creationId xmlns:p14="http://schemas.microsoft.com/office/powerpoint/2010/main" val="592642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6">
            <a:extLst>
              <a:ext uri="{FF2B5EF4-FFF2-40B4-BE49-F238E27FC236}">
                <a16:creationId xmlns:a16="http://schemas.microsoft.com/office/drawing/2014/main" id="{D969D242-99F9-40ED-91E2-3D6057797955}"/>
              </a:ext>
            </a:extLst>
          </p:cNvPr>
          <p:cNvSpPr>
            <a:spLocks noGrp="1"/>
          </p:cNvSpPr>
          <p:nvPr>
            <p:ph idx="1"/>
          </p:nvPr>
        </p:nvSpPr>
        <p:spPr>
          <a:xfrm>
            <a:off x="838200" y="2743199"/>
            <a:ext cx="7696200" cy="3433763"/>
          </a:xfrm>
        </p:spPr>
        <p:txBody>
          <a:bodyPr/>
          <a:lstStyle/>
          <a:p>
            <a:r>
              <a:rPr lang="en-US" sz="2400" dirty="0">
                <a:latin typeface="Franklin Gothic Medium" panose="020B0603020102020204" pitchFamily="34" charset="0"/>
              </a:rPr>
              <a:t>Your name</a:t>
            </a:r>
          </a:p>
          <a:p>
            <a:r>
              <a:rPr lang="en-US" sz="2400" dirty="0">
                <a:latin typeface="Franklin Gothic Medium" panose="020B0603020102020204" pitchFamily="34" charset="0"/>
              </a:rPr>
              <a:t>Title</a:t>
            </a:r>
          </a:p>
          <a:p>
            <a:r>
              <a:rPr lang="en-US" sz="2400" dirty="0">
                <a:latin typeface="Franklin Gothic Medium" panose="020B0603020102020204" pitchFamily="34" charset="0"/>
              </a:rPr>
              <a:t>Length of service with company</a:t>
            </a:r>
          </a:p>
          <a:p>
            <a:r>
              <a:rPr lang="en-US" sz="2400" dirty="0">
                <a:latin typeface="Franklin Gothic Medium" panose="020B0603020102020204" pitchFamily="34" charset="0"/>
              </a:rPr>
              <a:t>School/degree</a:t>
            </a:r>
          </a:p>
          <a:p>
            <a:r>
              <a:rPr lang="en-US" sz="2400" dirty="0">
                <a:latin typeface="Franklin Gothic Medium" panose="020B0603020102020204" pitchFamily="34" charset="0"/>
              </a:rPr>
              <a:t>Areas of expertise</a:t>
            </a:r>
          </a:p>
          <a:p>
            <a:r>
              <a:rPr lang="en-US" sz="2400" dirty="0">
                <a:latin typeface="Franklin Gothic Medium" panose="020B0603020102020204" pitchFamily="34" charset="0"/>
              </a:rPr>
              <a:t>Why do you like working with fluid power?</a:t>
            </a:r>
          </a:p>
        </p:txBody>
      </p:sp>
      <p:sp>
        <p:nvSpPr>
          <p:cNvPr id="6" name="Rectangle 5">
            <a:extLst>
              <a:ext uri="{FF2B5EF4-FFF2-40B4-BE49-F238E27FC236}">
                <a16:creationId xmlns:a16="http://schemas.microsoft.com/office/drawing/2014/main" id="{B980662C-8418-482C-B0D8-D70F36AF1468}"/>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p:cNvSpPr>
          <p:nvPr/>
        </p:nvSpPr>
        <p:spPr bwMode="auto">
          <a:xfrm>
            <a:off x="228600" y="914400"/>
            <a:ext cx="80772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About Me [Presenter to Update]</a:t>
            </a:r>
            <a:endParaRPr lang="en-US" sz="3000" dirty="0">
              <a:solidFill>
                <a:schemeClr val="bg1">
                  <a:lumMod val="85000"/>
                </a:schemeClr>
              </a:solidFill>
              <a:latin typeface="Franklin Gothic Medium" panose="020B0603020102020204" pitchFamily="34" charset="0"/>
            </a:endParaRPr>
          </a:p>
        </p:txBody>
      </p:sp>
      <p:pic>
        <p:nvPicPr>
          <p:cNvPr id="7" name="Picture 6" descr="A drawing of a face&#10;&#10;Description automatically generated">
            <a:extLst>
              <a:ext uri="{FF2B5EF4-FFF2-40B4-BE49-F238E27FC236}">
                <a16:creationId xmlns:a16="http://schemas.microsoft.com/office/drawing/2014/main" id="{CF0C6637-C131-47F0-B5F9-5C8D4B664C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Tree>
    <p:extLst>
      <p:ext uri="{BB962C8B-B14F-4D97-AF65-F5344CB8AC3E}">
        <p14:creationId xmlns:p14="http://schemas.microsoft.com/office/powerpoint/2010/main" val="361480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a:extLst>
              <a:ext uri="{FF2B5EF4-FFF2-40B4-BE49-F238E27FC236}">
                <a16:creationId xmlns:a16="http://schemas.microsoft.com/office/drawing/2014/main" id="{D3101373-B4B1-4DE4-A2BD-2E0FC1C44E46}"/>
              </a:ext>
            </a:extLst>
          </p:cNvPr>
          <p:cNvSpPr>
            <a:spLocks noGrp="1"/>
          </p:cNvSpPr>
          <p:nvPr>
            <p:ph idx="1"/>
          </p:nvPr>
        </p:nvSpPr>
        <p:spPr>
          <a:xfrm>
            <a:off x="838200" y="2895599"/>
            <a:ext cx="7696200" cy="3281363"/>
          </a:xfrm>
        </p:spPr>
        <p:txBody>
          <a:bodyPr/>
          <a:lstStyle/>
          <a:p>
            <a:r>
              <a:rPr lang="en-US" sz="2400" dirty="0">
                <a:latin typeface="Franklin Gothic Medium" panose="020B0603020102020204" pitchFamily="34" charset="0"/>
              </a:rPr>
              <a:t>Name </a:t>
            </a:r>
          </a:p>
          <a:p>
            <a:r>
              <a:rPr lang="en-US" sz="2400" dirty="0">
                <a:latin typeface="Franklin Gothic Medium" panose="020B0603020102020204" pitchFamily="34" charset="0"/>
              </a:rPr>
              <a:t>Company overview</a:t>
            </a:r>
          </a:p>
          <a:p>
            <a:r>
              <a:rPr lang="en-US" sz="2400" dirty="0">
                <a:latin typeface="Franklin Gothic Medium" panose="020B0603020102020204" pitchFamily="34" charset="0"/>
              </a:rPr>
              <a:t>What is your title and what do you do for your company?</a:t>
            </a:r>
          </a:p>
        </p:txBody>
      </p:sp>
      <p:sp>
        <p:nvSpPr>
          <p:cNvPr id="6" name="Rectangle 5">
            <a:extLst>
              <a:ext uri="{FF2B5EF4-FFF2-40B4-BE49-F238E27FC236}">
                <a16:creationId xmlns:a16="http://schemas.microsoft.com/office/drawing/2014/main" id="{3407E351-5439-463B-891E-650AFDF744EC}"/>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p:cNvSpPr>
          <p:nvPr/>
        </p:nvSpPr>
        <p:spPr bwMode="auto">
          <a:xfrm>
            <a:off x="228600" y="914400"/>
            <a:ext cx="80772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Industry Representatives, please introduce yourselves </a:t>
            </a:r>
            <a:endParaRPr lang="en-US" sz="3000" dirty="0">
              <a:solidFill>
                <a:schemeClr val="bg1">
                  <a:lumMod val="85000"/>
                </a:schemeClr>
              </a:solidFill>
              <a:latin typeface="Franklin Gothic Medium" panose="020B0603020102020204" pitchFamily="34" charset="0"/>
            </a:endParaRPr>
          </a:p>
        </p:txBody>
      </p:sp>
      <p:pic>
        <p:nvPicPr>
          <p:cNvPr id="9" name="Picture 8" descr="A drawing of a face&#10;&#10;Description automatically generated">
            <a:extLst>
              <a:ext uri="{FF2B5EF4-FFF2-40B4-BE49-F238E27FC236}">
                <a16:creationId xmlns:a16="http://schemas.microsoft.com/office/drawing/2014/main" id="{B00BAE7B-4690-41B0-BCC3-74262221FA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Tree>
    <p:extLst>
      <p:ext uri="{BB962C8B-B14F-4D97-AF65-F5344CB8AC3E}">
        <p14:creationId xmlns:p14="http://schemas.microsoft.com/office/powerpoint/2010/main" val="1127064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44EAD-5034-F5F2-FBA7-14E2712DF33B}"/>
            </a:ext>
          </a:extLst>
        </p:cNvPr>
        <p:cNvGrpSpPr/>
        <p:nvPr/>
      </p:nvGrpSpPr>
      <p:grpSpPr>
        <a:xfrm>
          <a:off x="0" y="0"/>
          <a:ext cx="0" cy="0"/>
          <a:chOff x="0" y="0"/>
          <a:chExt cx="0" cy="0"/>
        </a:xfrm>
      </p:grpSpPr>
      <p:sp>
        <p:nvSpPr>
          <p:cNvPr id="15" name="Content Placeholder 6">
            <a:extLst>
              <a:ext uri="{FF2B5EF4-FFF2-40B4-BE49-F238E27FC236}">
                <a16:creationId xmlns:a16="http://schemas.microsoft.com/office/drawing/2014/main" id="{C8396061-1CF5-284A-BC26-FE053F3E1430}"/>
              </a:ext>
            </a:extLst>
          </p:cNvPr>
          <p:cNvSpPr>
            <a:spLocks noGrp="1"/>
          </p:cNvSpPr>
          <p:nvPr>
            <p:ph idx="1"/>
          </p:nvPr>
        </p:nvSpPr>
        <p:spPr>
          <a:xfrm>
            <a:off x="838200" y="2743199"/>
            <a:ext cx="7696200" cy="3433763"/>
          </a:xfrm>
        </p:spPr>
        <p:txBody>
          <a:bodyPr/>
          <a:lstStyle/>
          <a:p>
            <a:r>
              <a:rPr lang="en-US" sz="2400" dirty="0">
                <a:latin typeface="Franklin Gothic Medium" panose="020B0603020102020204" pitchFamily="34" charset="0"/>
              </a:rPr>
              <a:t>Background of how and why this course was created</a:t>
            </a:r>
          </a:p>
          <a:p>
            <a:r>
              <a:rPr lang="en-US" sz="2400" dirty="0">
                <a:latin typeface="Franklin Gothic Medium" panose="020B0603020102020204" pitchFamily="34" charset="0"/>
              </a:rPr>
              <a:t>Specifics about the course</a:t>
            </a:r>
          </a:p>
          <a:p>
            <a:pPr lvl="1"/>
            <a:r>
              <a:rPr lang="en-US" sz="2000" dirty="0">
                <a:latin typeface="Franklin Gothic Medium" panose="020B0603020102020204" pitchFamily="34" charset="0"/>
              </a:rPr>
              <a:t>Credit numbers, lab requirement, curriculum</a:t>
            </a:r>
          </a:p>
          <a:p>
            <a:r>
              <a:rPr lang="en-US" sz="2400" dirty="0">
                <a:latin typeface="Franklin Gothic Medium" panose="020B0603020102020204" pitchFamily="34" charset="0"/>
              </a:rPr>
              <a:t>Why students should take it + how it would benefit their education</a:t>
            </a:r>
          </a:p>
          <a:p>
            <a:r>
              <a:rPr lang="en-US" sz="2400" dirty="0">
                <a:highlight>
                  <a:srgbClr val="FFFF00"/>
                </a:highlight>
                <a:latin typeface="Franklin Gothic Medium" panose="020B0603020102020204" pitchFamily="34" charset="0"/>
              </a:rPr>
              <a:t>Industry representatives: </a:t>
            </a:r>
            <a:r>
              <a:rPr lang="en-US" sz="2400" dirty="0">
                <a:latin typeface="Franklin Gothic Medium" panose="020B0603020102020204" pitchFamily="34" charset="0"/>
              </a:rPr>
              <a:t>how does this course help to prepare students for entering the fluid power industry? </a:t>
            </a:r>
          </a:p>
        </p:txBody>
      </p:sp>
      <p:sp>
        <p:nvSpPr>
          <p:cNvPr id="6" name="Rectangle 5">
            <a:extLst>
              <a:ext uri="{FF2B5EF4-FFF2-40B4-BE49-F238E27FC236}">
                <a16:creationId xmlns:a16="http://schemas.microsoft.com/office/drawing/2014/main" id="{78D1B6A1-1340-D1A7-3C0A-A594A95D4CEA}"/>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a:extLst>
              <a:ext uri="{FF2B5EF4-FFF2-40B4-BE49-F238E27FC236}">
                <a16:creationId xmlns:a16="http://schemas.microsoft.com/office/drawing/2014/main" id="{25D8D057-2589-10BC-B2D2-D3D34283868C}"/>
              </a:ext>
            </a:extLst>
          </p:cNvPr>
          <p:cNvSpPr txBox="1">
            <a:spLocks/>
          </p:cNvSpPr>
          <p:nvPr/>
        </p:nvSpPr>
        <p:spPr bwMode="auto">
          <a:xfrm>
            <a:off x="228600" y="914400"/>
            <a:ext cx="80772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Fluid Power 1 Course</a:t>
            </a:r>
            <a:endParaRPr lang="en-US" sz="3000" dirty="0">
              <a:solidFill>
                <a:schemeClr val="bg1">
                  <a:lumMod val="85000"/>
                </a:schemeClr>
              </a:solidFill>
              <a:latin typeface="Franklin Gothic Medium" panose="020B0603020102020204" pitchFamily="34" charset="0"/>
            </a:endParaRPr>
          </a:p>
        </p:txBody>
      </p:sp>
      <p:pic>
        <p:nvPicPr>
          <p:cNvPr id="7" name="Picture 6" descr="A drawing of a face&#10;&#10;Description automatically generated">
            <a:extLst>
              <a:ext uri="{FF2B5EF4-FFF2-40B4-BE49-F238E27FC236}">
                <a16:creationId xmlns:a16="http://schemas.microsoft.com/office/drawing/2014/main" id="{C932C63D-C88C-05F8-06DC-250BA5E22A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Tree>
    <p:extLst>
      <p:ext uri="{BB962C8B-B14F-4D97-AF65-F5344CB8AC3E}">
        <p14:creationId xmlns:p14="http://schemas.microsoft.com/office/powerpoint/2010/main" val="2536607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7D474-FCAA-873D-F39B-5E8D9DCA9E61}"/>
            </a:ext>
          </a:extLst>
        </p:cNvPr>
        <p:cNvGrpSpPr/>
        <p:nvPr/>
      </p:nvGrpSpPr>
      <p:grpSpPr>
        <a:xfrm>
          <a:off x="0" y="0"/>
          <a:ext cx="0" cy="0"/>
          <a:chOff x="0" y="0"/>
          <a:chExt cx="0" cy="0"/>
        </a:xfrm>
      </p:grpSpPr>
      <p:sp>
        <p:nvSpPr>
          <p:cNvPr id="15" name="Content Placeholder 6">
            <a:extLst>
              <a:ext uri="{FF2B5EF4-FFF2-40B4-BE49-F238E27FC236}">
                <a16:creationId xmlns:a16="http://schemas.microsoft.com/office/drawing/2014/main" id="{06C45F95-E10F-1940-DD4E-E22B53C58152}"/>
              </a:ext>
            </a:extLst>
          </p:cNvPr>
          <p:cNvSpPr>
            <a:spLocks noGrp="1"/>
          </p:cNvSpPr>
          <p:nvPr>
            <p:ph idx="1"/>
          </p:nvPr>
        </p:nvSpPr>
        <p:spPr>
          <a:xfrm>
            <a:off x="838200" y="2743199"/>
            <a:ext cx="7696200" cy="3433763"/>
          </a:xfrm>
        </p:spPr>
        <p:txBody>
          <a:bodyPr/>
          <a:lstStyle/>
          <a:p>
            <a:r>
              <a:rPr lang="en-US" sz="2400" dirty="0">
                <a:latin typeface="Franklin Gothic Medium" panose="020B0603020102020204" pitchFamily="34" charset="0"/>
              </a:rPr>
              <a:t>Discuss the path students would take to study fluid power, additional programs and resources to them (FPVC, Fluid Power Club, </a:t>
            </a:r>
            <a:r>
              <a:rPr lang="en-US" sz="2400" dirty="0" err="1">
                <a:latin typeface="Franklin Gothic Medium" panose="020B0603020102020204" pitchFamily="34" charset="0"/>
              </a:rPr>
              <a:t>etc</a:t>
            </a:r>
            <a:r>
              <a:rPr lang="en-US" sz="2400" dirty="0">
                <a:latin typeface="Franklin Gothic Medium" panose="020B0603020102020204" pitchFamily="34" charset="0"/>
              </a:rPr>
              <a:t>). </a:t>
            </a:r>
          </a:p>
          <a:p>
            <a:r>
              <a:rPr lang="en-US" sz="2400" dirty="0">
                <a:latin typeface="Franklin Gothic Medium" panose="020B0603020102020204" pitchFamily="34" charset="0"/>
              </a:rPr>
              <a:t>Discuss additional courses after the Fluid Power 1 course that would benefit students before entering the fluid power workforce </a:t>
            </a:r>
          </a:p>
          <a:p>
            <a:r>
              <a:rPr lang="en-US" sz="2400" dirty="0">
                <a:highlight>
                  <a:srgbClr val="FFFF00"/>
                </a:highlight>
                <a:latin typeface="Franklin Gothic Medium" panose="020B0603020102020204" pitchFamily="34" charset="0"/>
              </a:rPr>
              <a:t>Industry Representatives: </a:t>
            </a:r>
            <a:r>
              <a:rPr lang="en-US" sz="2400" dirty="0">
                <a:latin typeface="Franklin Gothic Medium" panose="020B0603020102020204" pitchFamily="34" charset="0"/>
              </a:rPr>
              <a:t>What else can students to do help prepare them for entering the fluid power workforce? </a:t>
            </a:r>
          </a:p>
        </p:txBody>
      </p:sp>
      <p:sp>
        <p:nvSpPr>
          <p:cNvPr id="6" name="Rectangle 5">
            <a:extLst>
              <a:ext uri="{FF2B5EF4-FFF2-40B4-BE49-F238E27FC236}">
                <a16:creationId xmlns:a16="http://schemas.microsoft.com/office/drawing/2014/main" id="{7531DD45-F5D5-10BD-F722-3B2396E5B37E}"/>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a:extLst>
              <a:ext uri="{FF2B5EF4-FFF2-40B4-BE49-F238E27FC236}">
                <a16:creationId xmlns:a16="http://schemas.microsoft.com/office/drawing/2014/main" id="{A2933DE4-7C43-20DB-CD80-B00DFA9DBCDD}"/>
              </a:ext>
            </a:extLst>
          </p:cNvPr>
          <p:cNvSpPr txBox="1">
            <a:spLocks/>
          </p:cNvSpPr>
          <p:nvPr/>
        </p:nvSpPr>
        <p:spPr bwMode="auto">
          <a:xfrm>
            <a:off x="228600" y="914400"/>
            <a:ext cx="80772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Fluid Power Education at NCAT</a:t>
            </a:r>
            <a:endParaRPr lang="en-US" sz="3000" dirty="0">
              <a:solidFill>
                <a:schemeClr val="bg1">
                  <a:lumMod val="85000"/>
                </a:schemeClr>
              </a:solidFill>
              <a:latin typeface="Franklin Gothic Medium" panose="020B0603020102020204" pitchFamily="34" charset="0"/>
            </a:endParaRPr>
          </a:p>
        </p:txBody>
      </p:sp>
      <p:pic>
        <p:nvPicPr>
          <p:cNvPr id="7" name="Picture 6" descr="A drawing of a face&#10;&#10;Description automatically generated">
            <a:extLst>
              <a:ext uri="{FF2B5EF4-FFF2-40B4-BE49-F238E27FC236}">
                <a16:creationId xmlns:a16="http://schemas.microsoft.com/office/drawing/2014/main" id="{9B36280B-1E2F-3BED-135A-9B28B80554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Tree>
    <p:extLst>
      <p:ext uri="{BB962C8B-B14F-4D97-AF65-F5344CB8AC3E}">
        <p14:creationId xmlns:p14="http://schemas.microsoft.com/office/powerpoint/2010/main" val="2302837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3921" y="914400"/>
            <a:ext cx="8701481" cy="923330"/>
          </a:xfrm>
          <a:prstGeom prst="rect">
            <a:avLst/>
          </a:prstGeom>
          <a:noFill/>
        </p:spPr>
        <p:txBody>
          <a:bodyPr wrap="square" rtlCol="0">
            <a:spAutoFit/>
          </a:bodyPr>
          <a:lstStyle/>
          <a:p>
            <a:pPr fontAlgn="base">
              <a:spcBef>
                <a:spcPct val="0"/>
              </a:spcBef>
              <a:spcAft>
                <a:spcPct val="0"/>
              </a:spcAft>
              <a:defRPr/>
            </a:pPr>
            <a:r>
              <a:rPr lang="en-US" dirty="0">
                <a:solidFill>
                  <a:prstClr val="black"/>
                </a:solidFill>
                <a:latin typeface="Calibri"/>
              </a:rPr>
              <a:t>Fluid power systems transmit more power in a smaller space than other forms of power transmission, making it the cross-cutting technology of choice for dozens of industries and hundreds of applications.</a:t>
            </a:r>
          </a:p>
        </p:txBody>
      </p:sp>
      <p:sp>
        <p:nvSpPr>
          <p:cNvPr id="10" name="TextBox 9"/>
          <p:cNvSpPr txBox="1"/>
          <p:nvPr/>
        </p:nvSpPr>
        <p:spPr>
          <a:xfrm>
            <a:off x="4419600" y="2436459"/>
            <a:ext cx="4129482" cy="1477328"/>
          </a:xfrm>
          <a:prstGeom prst="rect">
            <a:avLst/>
          </a:prstGeom>
          <a:noFill/>
        </p:spPr>
        <p:txBody>
          <a:bodyPr wrap="square" rtlCol="0">
            <a:spAutoFit/>
          </a:bodyPr>
          <a:lstStyle/>
          <a:p>
            <a:pPr fontAlgn="base">
              <a:spcBef>
                <a:spcPct val="0"/>
              </a:spcBef>
              <a:spcAft>
                <a:spcPct val="0"/>
              </a:spcAft>
              <a:defRPr/>
            </a:pPr>
            <a:r>
              <a:rPr lang="en-US" dirty="0">
                <a:solidFill>
                  <a:prstClr val="black"/>
                </a:solidFill>
                <a:latin typeface="Calibri"/>
              </a:rPr>
              <a:t>Advantages of </a:t>
            </a:r>
            <a:r>
              <a:rPr lang="en-US" b="1" dirty="0">
                <a:solidFill>
                  <a:prstClr val="black"/>
                </a:solidFill>
                <a:latin typeface="Calibri"/>
              </a:rPr>
              <a:t>hydraulics</a:t>
            </a:r>
            <a:r>
              <a:rPr lang="en-US" dirty="0">
                <a:solidFill>
                  <a:prstClr val="black"/>
                </a:solidFill>
                <a:latin typeface="Calibri"/>
              </a:rPr>
              <a:t> include:</a:t>
            </a:r>
          </a:p>
          <a:p>
            <a:pPr marL="285750" indent="-168275" fontAlgn="base">
              <a:spcBef>
                <a:spcPct val="0"/>
              </a:spcBef>
              <a:spcAft>
                <a:spcPct val="0"/>
              </a:spcAft>
              <a:buFont typeface="Arial" panose="020B0604020202020204" pitchFamily="34" charset="0"/>
              <a:buChar char="•"/>
              <a:defRPr/>
            </a:pPr>
            <a:r>
              <a:rPr lang="en-US" dirty="0">
                <a:solidFill>
                  <a:prstClr val="black"/>
                </a:solidFill>
                <a:latin typeface="Calibri"/>
              </a:rPr>
              <a:t>High power to weight ratio</a:t>
            </a:r>
          </a:p>
          <a:p>
            <a:pPr marL="285750" indent="-168275" fontAlgn="base">
              <a:spcBef>
                <a:spcPct val="0"/>
              </a:spcBef>
              <a:spcAft>
                <a:spcPct val="0"/>
              </a:spcAft>
              <a:buFont typeface="Arial" panose="020B0604020202020204" pitchFamily="34" charset="0"/>
              <a:buChar char="•"/>
              <a:defRPr/>
            </a:pPr>
            <a:r>
              <a:rPr lang="en-US" dirty="0">
                <a:solidFill>
                  <a:prstClr val="black"/>
                </a:solidFill>
                <a:latin typeface="Calibri"/>
              </a:rPr>
              <a:t>High torque at low speed</a:t>
            </a:r>
          </a:p>
          <a:p>
            <a:pPr marL="285750" indent="-168275" fontAlgn="base">
              <a:spcBef>
                <a:spcPct val="0"/>
              </a:spcBef>
              <a:spcAft>
                <a:spcPct val="0"/>
              </a:spcAft>
              <a:buFont typeface="Arial" panose="020B0604020202020204" pitchFamily="34" charset="0"/>
              <a:buChar char="•"/>
              <a:defRPr/>
            </a:pPr>
            <a:r>
              <a:rPr lang="en-US" dirty="0">
                <a:solidFill>
                  <a:prstClr val="black"/>
                </a:solidFill>
                <a:latin typeface="Calibri"/>
              </a:rPr>
              <a:t>Ability to hold torque constant</a:t>
            </a:r>
          </a:p>
          <a:p>
            <a:pPr marL="285750" indent="-168275" fontAlgn="base">
              <a:spcBef>
                <a:spcPct val="0"/>
              </a:spcBef>
              <a:spcAft>
                <a:spcPct val="0"/>
              </a:spcAft>
              <a:buFont typeface="Arial" panose="020B0604020202020204" pitchFamily="34" charset="0"/>
              <a:buChar char="•"/>
              <a:defRPr/>
            </a:pPr>
            <a:r>
              <a:rPr lang="en-US" dirty="0">
                <a:solidFill>
                  <a:prstClr val="black"/>
                </a:solidFill>
                <a:latin typeface="Calibri"/>
              </a:rPr>
              <a:t>Ruggedness and reliability</a:t>
            </a:r>
          </a:p>
        </p:txBody>
      </p:sp>
      <p:sp>
        <p:nvSpPr>
          <p:cNvPr id="12" name="TextBox 11"/>
          <p:cNvSpPr txBox="1"/>
          <p:nvPr/>
        </p:nvSpPr>
        <p:spPr>
          <a:xfrm>
            <a:off x="4419600" y="4609237"/>
            <a:ext cx="4129482" cy="1754326"/>
          </a:xfrm>
          <a:prstGeom prst="rect">
            <a:avLst/>
          </a:prstGeom>
          <a:noFill/>
        </p:spPr>
        <p:txBody>
          <a:bodyPr wrap="square" rtlCol="0">
            <a:spAutoFit/>
          </a:bodyPr>
          <a:lstStyle/>
          <a:p>
            <a:pPr fontAlgn="base">
              <a:spcBef>
                <a:spcPct val="0"/>
              </a:spcBef>
              <a:spcAft>
                <a:spcPct val="0"/>
              </a:spcAft>
              <a:defRPr/>
            </a:pPr>
            <a:r>
              <a:rPr lang="en-US" dirty="0">
                <a:solidFill>
                  <a:prstClr val="black"/>
                </a:solidFill>
                <a:latin typeface="Calibri"/>
              </a:rPr>
              <a:t>Advantages of </a:t>
            </a:r>
            <a:r>
              <a:rPr lang="en-US" b="1" dirty="0">
                <a:solidFill>
                  <a:prstClr val="black"/>
                </a:solidFill>
                <a:latin typeface="Calibri"/>
              </a:rPr>
              <a:t>pneumatics </a:t>
            </a:r>
            <a:r>
              <a:rPr lang="en-US" dirty="0">
                <a:solidFill>
                  <a:prstClr val="black"/>
                </a:solidFill>
                <a:latin typeface="Calibri"/>
              </a:rPr>
              <a:t>include:</a:t>
            </a:r>
          </a:p>
          <a:p>
            <a:pPr marL="285750" indent="-168275" fontAlgn="base">
              <a:spcBef>
                <a:spcPct val="0"/>
              </a:spcBef>
              <a:spcAft>
                <a:spcPct val="0"/>
              </a:spcAft>
              <a:buFont typeface="Arial" panose="020B0604020202020204" pitchFamily="34" charset="0"/>
              <a:buChar char="•"/>
              <a:defRPr/>
            </a:pPr>
            <a:r>
              <a:rPr lang="en-US" dirty="0">
                <a:solidFill>
                  <a:prstClr val="black"/>
                </a:solidFill>
                <a:latin typeface="Calibri"/>
              </a:rPr>
              <a:t>Inexpensive and lightweight</a:t>
            </a:r>
          </a:p>
          <a:p>
            <a:pPr marL="285750" indent="-168275" fontAlgn="base">
              <a:spcBef>
                <a:spcPct val="0"/>
              </a:spcBef>
              <a:spcAft>
                <a:spcPct val="0"/>
              </a:spcAft>
              <a:buFont typeface="Arial" panose="020B0604020202020204" pitchFamily="34" charset="0"/>
              <a:buChar char="•"/>
              <a:defRPr/>
            </a:pPr>
            <a:r>
              <a:rPr lang="en-US" dirty="0">
                <a:solidFill>
                  <a:prstClr val="black"/>
                </a:solidFill>
                <a:latin typeface="Calibri"/>
              </a:rPr>
              <a:t>Simple control systems</a:t>
            </a:r>
          </a:p>
          <a:p>
            <a:pPr marL="285750" indent="-168275" fontAlgn="base">
              <a:spcBef>
                <a:spcPct val="0"/>
              </a:spcBef>
              <a:spcAft>
                <a:spcPct val="0"/>
              </a:spcAft>
              <a:buFont typeface="Arial" panose="020B0604020202020204" pitchFamily="34" charset="0"/>
              <a:buChar char="•"/>
              <a:defRPr/>
            </a:pPr>
            <a:r>
              <a:rPr lang="en-US" dirty="0">
                <a:solidFill>
                  <a:prstClr val="black"/>
                </a:solidFill>
                <a:latin typeface="Calibri"/>
              </a:rPr>
              <a:t>Clean and non-reactive in magnetic environments</a:t>
            </a:r>
          </a:p>
          <a:p>
            <a:pPr marL="285750" indent="-168275" fontAlgn="base">
              <a:spcBef>
                <a:spcPct val="0"/>
              </a:spcBef>
              <a:spcAft>
                <a:spcPct val="0"/>
              </a:spcAft>
              <a:buFont typeface="Arial" panose="020B0604020202020204" pitchFamily="34" charset="0"/>
              <a:buChar char="•"/>
              <a:defRPr/>
            </a:pPr>
            <a:r>
              <a:rPr lang="en-US" dirty="0">
                <a:solidFill>
                  <a:prstClr val="black"/>
                </a:solidFill>
                <a:latin typeface="Calibri"/>
              </a:rPr>
              <a:t>Speed and precision</a:t>
            </a: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104" y="2420455"/>
            <a:ext cx="3780096" cy="1828800"/>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1952" y="4572000"/>
            <a:ext cx="3816624" cy="1828800"/>
          </a:xfrm>
          <a:prstGeom prst="rect">
            <a:avLst/>
          </a:prstGeom>
        </p:spPr>
      </p:pic>
      <p:sp>
        <p:nvSpPr>
          <p:cNvPr id="15" name="Rectangle 14">
            <a:extLst>
              <a:ext uri="{FF2B5EF4-FFF2-40B4-BE49-F238E27FC236}">
                <a16:creationId xmlns:a16="http://schemas.microsoft.com/office/drawing/2014/main" id="{67ECD669-9629-44F0-8A9E-0D803432B2E5}"/>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drawing of a face&#10;&#10;Description automatically generated">
            <a:extLst>
              <a:ext uri="{FF2B5EF4-FFF2-40B4-BE49-F238E27FC236}">
                <a16:creationId xmlns:a16="http://schemas.microsoft.com/office/drawing/2014/main" id="{41229BBE-E212-44DF-92AB-94ED57C171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
        <p:nvSpPr>
          <p:cNvPr id="11" name="Title 3"/>
          <p:cNvSpPr txBox="1">
            <a:spLocks/>
          </p:cNvSpPr>
          <p:nvPr/>
        </p:nvSpPr>
        <p:spPr bwMode="auto">
          <a:xfrm>
            <a:off x="232348" y="623177"/>
            <a:ext cx="6473252" cy="1142279"/>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Fluid Power is a workhorse of the U.S. economy</a:t>
            </a:r>
            <a:endParaRPr lang="en-US" sz="3000" dirty="0">
              <a:solidFill>
                <a:schemeClr val="bg1">
                  <a:lumMod val="85000"/>
                </a:schemeClr>
              </a:solidFill>
              <a:latin typeface="Franklin Gothic Medium" panose="020B0603020102020204" pitchFamily="34" charset="0"/>
            </a:endParaRPr>
          </a:p>
        </p:txBody>
      </p:sp>
    </p:spTree>
    <p:extLst>
      <p:ext uri="{BB962C8B-B14F-4D97-AF65-F5344CB8AC3E}">
        <p14:creationId xmlns:p14="http://schemas.microsoft.com/office/powerpoint/2010/main" val="1776153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F8B13F8-179F-4866-A5ED-4E646FD92DCB}"/>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a:extLst>
              <a:ext uri="{FF2B5EF4-FFF2-40B4-BE49-F238E27FC236}">
                <a16:creationId xmlns:a16="http://schemas.microsoft.com/office/drawing/2014/main" id="{B0C27627-3E54-4C3A-9617-638256BD7A5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194491" y="4074019"/>
            <a:ext cx="2414502" cy="182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a:extLst>
              <a:ext uri="{FF2B5EF4-FFF2-40B4-BE49-F238E27FC236}">
                <a16:creationId xmlns:a16="http://schemas.microsoft.com/office/drawing/2014/main" id="{A74FE788-8274-4F4F-8FE6-5D6C7FE1619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083117" y="2226531"/>
            <a:ext cx="2527483" cy="1756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3CF6E3D4-3A41-4ACE-8FA9-11617304BF6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659273" y="4074020"/>
            <a:ext cx="3423842" cy="1826049"/>
          </a:xfrm>
          <a:prstGeom prst="rect">
            <a:avLst/>
          </a:prstGeom>
        </p:spPr>
      </p:pic>
      <p:pic>
        <p:nvPicPr>
          <p:cNvPr id="12" name="Picture 11">
            <a:extLst>
              <a:ext uri="{FF2B5EF4-FFF2-40B4-BE49-F238E27FC236}">
                <a16:creationId xmlns:a16="http://schemas.microsoft.com/office/drawing/2014/main" id="{0FDA4B65-8AFF-486A-B01D-CD174E8A022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65971" y="2157392"/>
            <a:ext cx="2732840" cy="1826049"/>
          </a:xfrm>
          <a:prstGeom prst="rect">
            <a:avLst/>
          </a:prstGeom>
        </p:spPr>
      </p:pic>
      <p:pic>
        <p:nvPicPr>
          <p:cNvPr id="13" name="Picture 12">
            <a:extLst>
              <a:ext uri="{FF2B5EF4-FFF2-40B4-BE49-F238E27FC236}">
                <a16:creationId xmlns:a16="http://schemas.microsoft.com/office/drawing/2014/main" id="{AC910619-B39A-4AFD-B73A-485DE820393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65970" y="4074020"/>
            <a:ext cx="1981928" cy="1826049"/>
          </a:xfrm>
          <a:prstGeom prst="rect">
            <a:avLst/>
          </a:prstGeom>
        </p:spPr>
      </p:pic>
      <p:sp>
        <p:nvSpPr>
          <p:cNvPr id="21" name="Content Placeholder 1">
            <a:extLst>
              <a:ext uri="{FF2B5EF4-FFF2-40B4-BE49-F238E27FC236}">
                <a16:creationId xmlns:a16="http://schemas.microsoft.com/office/drawing/2014/main" id="{C7A96FFE-BF6B-447F-AEFD-1D06BCC9041F}"/>
              </a:ext>
            </a:extLst>
          </p:cNvPr>
          <p:cNvSpPr txBox="1">
            <a:spLocks/>
          </p:cNvSpPr>
          <p:nvPr/>
        </p:nvSpPr>
        <p:spPr>
          <a:xfrm>
            <a:off x="6762954" y="2254710"/>
            <a:ext cx="1810661" cy="34992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b="1" dirty="0">
                <a:solidFill>
                  <a:schemeClr val="bg1"/>
                </a:solidFill>
                <a:latin typeface="Franklin Gothic Medium" panose="020B0603020102020204" pitchFamily="34" charset="0"/>
              </a:rPr>
              <a:t>Construction</a:t>
            </a:r>
            <a:r>
              <a:rPr lang="en-US" sz="1800" b="1" dirty="0">
                <a:latin typeface="Franklin Gothic Medium" panose="020B0603020102020204" pitchFamily="34" charset="0"/>
              </a:rPr>
              <a:t> </a:t>
            </a:r>
            <a:r>
              <a:rPr lang="en-US" sz="1800" b="1" dirty="0">
                <a:solidFill>
                  <a:schemeClr val="bg1"/>
                </a:solidFill>
                <a:latin typeface="Franklin Gothic Medium" panose="020B0603020102020204" pitchFamily="34" charset="0"/>
              </a:rPr>
              <a:t>&amp;</a:t>
            </a:r>
            <a:r>
              <a:rPr lang="en-US" sz="1800" b="1" dirty="0">
                <a:latin typeface="Franklin Gothic Medium" panose="020B0603020102020204" pitchFamily="34" charset="0"/>
              </a:rPr>
              <a:t> </a:t>
            </a:r>
            <a:r>
              <a:rPr lang="en-US" sz="1800" b="1" dirty="0">
                <a:solidFill>
                  <a:schemeClr val="bg1"/>
                </a:solidFill>
                <a:latin typeface="Franklin Gothic Medium" panose="020B0603020102020204" pitchFamily="34" charset="0"/>
              </a:rPr>
              <a:t>Mining Equipment</a:t>
            </a:r>
            <a:endParaRPr lang="en-US" sz="2100" dirty="0">
              <a:solidFill>
                <a:schemeClr val="bg1"/>
              </a:solidFill>
              <a:latin typeface="Franklin Gothic Medium" panose="020B0603020102020204" pitchFamily="34" charset="0"/>
            </a:endParaRPr>
          </a:p>
        </p:txBody>
      </p:sp>
      <p:sp>
        <p:nvSpPr>
          <p:cNvPr id="10" name="Content Placeholder 1">
            <a:extLst>
              <a:ext uri="{FF2B5EF4-FFF2-40B4-BE49-F238E27FC236}">
                <a16:creationId xmlns:a16="http://schemas.microsoft.com/office/drawing/2014/main" id="{55A98A47-292E-449F-8C09-BC22C4667114}"/>
              </a:ext>
            </a:extLst>
          </p:cNvPr>
          <p:cNvSpPr txBox="1">
            <a:spLocks/>
          </p:cNvSpPr>
          <p:nvPr/>
        </p:nvSpPr>
        <p:spPr>
          <a:xfrm>
            <a:off x="4244487" y="5215986"/>
            <a:ext cx="1731289" cy="58459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b="1" dirty="0">
                <a:solidFill>
                  <a:schemeClr val="bg1"/>
                </a:solidFill>
                <a:latin typeface="Franklin Gothic Medium" panose="020B0603020102020204" pitchFamily="34" charset="0"/>
              </a:rPr>
              <a:t>Agricultural Equipment</a:t>
            </a:r>
            <a:endParaRPr lang="en-US" sz="1800" dirty="0">
              <a:solidFill>
                <a:schemeClr val="bg1"/>
              </a:solidFill>
              <a:latin typeface="Franklin Gothic Medium" panose="020B0603020102020204" pitchFamily="34" charset="0"/>
            </a:endParaRPr>
          </a:p>
        </p:txBody>
      </p:sp>
      <p:sp>
        <p:nvSpPr>
          <p:cNvPr id="9" name="Content Placeholder 1">
            <a:extLst>
              <a:ext uri="{FF2B5EF4-FFF2-40B4-BE49-F238E27FC236}">
                <a16:creationId xmlns:a16="http://schemas.microsoft.com/office/drawing/2014/main" id="{C88F0BE4-C111-4A3D-AD17-460264EA6089}"/>
              </a:ext>
            </a:extLst>
          </p:cNvPr>
          <p:cNvSpPr txBox="1">
            <a:spLocks/>
          </p:cNvSpPr>
          <p:nvPr/>
        </p:nvSpPr>
        <p:spPr>
          <a:xfrm>
            <a:off x="1919399" y="2210238"/>
            <a:ext cx="1467361" cy="118165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800" b="1" dirty="0">
                <a:latin typeface="Franklin Gothic Medium" panose="020B0603020102020204" pitchFamily="34" charset="0"/>
              </a:rPr>
              <a:t>Aerospace</a:t>
            </a:r>
          </a:p>
          <a:p>
            <a:pPr marL="0" indent="0">
              <a:buNone/>
            </a:pPr>
            <a:endParaRPr lang="en-US" sz="2100" dirty="0"/>
          </a:p>
        </p:txBody>
      </p:sp>
      <p:sp>
        <p:nvSpPr>
          <p:cNvPr id="11" name="Content Placeholder 1">
            <a:extLst>
              <a:ext uri="{FF2B5EF4-FFF2-40B4-BE49-F238E27FC236}">
                <a16:creationId xmlns:a16="http://schemas.microsoft.com/office/drawing/2014/main" id="{AF8D004F-4780-4745-BA85-B5525ACDF422}"/>
              </a:ext>
            </a:extLst>
          </p:cNvPr>
          <p:cNvSpPr txBox="1">
            <a:spLocks/>
          </p:cNvSpPr>
          <p:nvPr/>
        </p:nvSpPr>
        <p:spPr>
          <a:xfrm>
            <a:off x="607220" y="5456199"/>
            <a:ext cx="2691591" cy="163040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solidFill>
                  <a:schemeClr val="bg1"/>
                </a:solidFill>
                <a:latin typeface="Franklin Gothic Medium" panose="020B0603020102020204" pitchFamily="34" charset="0"/>
              </a:rPr>
              <a:t>Cars and Trucks</a:t>
            </a:r>
            <a:endParaRPr lang="en-US" sz="1800" dirty="0">
              <a:solidFill>
                <a:schemeClr val="bg1"/>
              </a:solidFill>
              <a:latin typeface="Franklin Gothic Medium" panose="020B0603020102020204" pitchFamily="34" charset="0"/>
            </a:endParaRPr>
          </a:p>
        </p:txBody>
      </p:sp>
      <p:sp>
        <p:nvSpPr>
          <p:cNvPr id="2" name="Shape 242">
            <a:extLst>
              <a:ext uri="{FF2B5EF4-FFF2-40B4-BE49-F238E27FC236}">
                <a16:creationId xmlns:a16="http://schemas.microsoft.com/office/drawing/2014/main" id="{BA168678-3794-4F29-B980-A7D5417028D6}"/>
              </a:ext>
            </a:extLst>
          </p:cNvPr>
          <p:cNvSpPr txBox="1"/>
          <p:nvPr/>
        </p:nvSpPr>
        <p:spPr>
          <a:xfrm>
            <a:off x="1898524" y="6242679"/>
            <a:ext cx="6057899" cy="400049"/>
          </a:xfrm>
          <a:prstGeom prst="rect">
            <a:avLst/>
          </a:prstGeom>
          <a:noFill/>
          <a:ln>
            <a:noFill/>
          </a:ln>
        </p:spPr>
        <p:txBody>
          <a:bodyPr lIns="68569" tIns="34275" rIns="68569" bIns="34275" anchor="ctr" anchorCtr="0">
            <a:noAutofit/>
          </a:bodyPr>
          <a:lstStyle/>
          <a:p>
            <a:pPr lvl="0">
              <a:buSzPct val="25000"/>
            </a:pPr>
            <a:r>
              <a:rPr lang="en-US" sz="2250" b="1" dirty="0">
                <a:latin typeface="Franklin Gothic Medium" panose="020B0603020102020204" pitchFamily="34" charset="0"/>
              </a:rPr>
              <a:t>See more examples with </a:t>
            </a:r>
            <a:r>
              <a:rPr lang="en-US" sz="2250" b="1" dirty="0">
                <a:solidFill>
                  <a:srgbClr val="D9272E"/>
                </a:solidFill>
                <a:latin typeface="Franklin Gothic Medium" panose="020B0603020102020204" pitchFamily="34" charset="0"/>
              </a:rPr>
              <a:t>#onlyfluidpowercan</a:t>
            </a:r>
            <a:endParaRPr lang="en-US" sz="2250" b="1" dirty="0">
              <a:solidFill>
                <a:srgbClr val="D9272E"/>
              </a:solidFill>
              <a:latin typeface="Franklin Gothic Medium" panose="020B0603020102020204" pitchFamily="34" charset="0"/>
              <a:ea typeface="Calibri"/>
              <a:cs typeface="Calibri"/>
              <a:sym typeface="Calibri"/>
            </a:endParaRPr>
          </a:p>
        </p:txBody>
      </p:sp>
      <p:pic>
        <p:nvPicPr>
          <p:cNvPr id="16" name="Picture 2">
            <a:extLst>
              <a:ext uri="{FF2B5EF4-FFF2-40B4-BE49-F238E27FC236}">
                <a16:creationId xmlns:a16="http://schemas.microsoft.com/office/drawing/2014/main" id="{2C9F1D21-2CCF-4A9A-87DA-AF0F7BD725F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p:blipFill>
        <p:spPr bwMode="auto">
          <a:xfrm>
            <a:off x="3401918" y="2157393"/>
            <a:ext cx="2573858" cy="1818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Content Placeholder 1">
            <a:extLst>
              <a:ext uri="{FF2B5EF4-FFF2-40B4-BE49-F238E27FC236}">
                <a16:creationId xmlns:a16="http://schemas.microsoft.com/office/drawing/2014/main" id="{0D33E69E-DCB0-44E5-9BE9-54C7413C0656}"/>
              </a:ext>
            </a:extLst>
          </p:cNvPr>
          <p:cNvSpPr txBox="1">
            <a:spLocks/>
          </p:cNvSpPr>
          <p:nvPr/>
        </p:nvSpPr>
        <p:spPr>
          <a:xfrm>
            <a:off x="3525309" y="2248261"/>
            <a:ext cx="2327075" cy="11766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800" b="1" dirty="0">
                <a:latin typeface="Franklin Gothic Medium" panose="020B0603020102020204" pitchFamily="34" charset="0"/>
              </a:rPr>
              <a:t>Power</a:t>
            </a:r>
          </a:p>
          <a:p>
            <a:pPr marL="0" indent="0" algn="r">
              <a:lnSpc>
                <a:spcPct val="100000"/>
              </a:lnSpc>
              <a:spcBef>
                <a:spcPts val="0"/>
              </a:spcBef>
              <a:buNone/>
            </a:pPr>
            <a:r>
              <a:rPr lang="en-US" sz="1800" b="1" dirty="0">
                <a:latin typeface="Franklin Gothic Medium" panose="020B0603020102020204" pitchFamily="34" charset="0"/>
              </a:rPr>
              <a:t>Generation</a:t>
            </a:r>
            <a:endParaRPr lang="en-US" sz="1800" dirty="0">
              <a:latin typeface="Franklin Gothic Medium" panose="020B0603020102020204" pitchFamily="34" charset="0"/>
            </a:endParaRPr>
          </a:p>
        </p:txBody>
      </p:sp>
      <p:sp>
        <p:nvSpPr>
          <p:cNvPr id="26" name="Content Placeholder 1">
            <a:extLst>
              <a:ext uri="{FF2B5EF4-FFF2-40B4-BE49-F238E27FC236}">
                <a16:creationId xmlns:a16="http://schemas.microsoft.com/office/drawing/2014/main" id="{BC3DBFEE-A3AA-4700-B04F-2ACA63578A89}"/>
              </a:ext>
            </a:extLst>
          </p:cNvPr>
          <p:cNvSpPr txBox="1">
            <a:spLocks/>
          </p:cNvSpPr>
          <p:nvPr/>
        </p:nvSpPr>
        <p:spPr>
          <a:xfrm>
            <a:off x="6894493" y="5433607"/>
            <a:ext cx="1714499" cy="3686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solidFill>
                  <a:schemeClr val="bg1"/>
                </a:solidFill>
                <a:latin typeface="Franklin Gothic Medium" panose="020B0603020102020204" pitchFamily="34" charset="0"/>
              </a:rPr>
              <a:t>Entertainment</a:t>
            </a:r>
            <a:endParaRPr lang="en-US" sz="1800" dirty="0">
              <a:solidFill>
                <a:schemeClr val="bg1"/>
              </a:solidFill>
              <a:latin typeface="Franklin Gothic Medium" panose="020B0603020102020204" pitchFamily="34" charset="0"/>
            </a:endParaRPr>
          </a:p>
        </p:txBody>
      </p:sp>
      <p:sp>
        <p:nvSpPr>
          <p:cNvPr id="3" name="Title 3">
            <a:extLst>
              <a:ext uri="{FF2B5EF4-FFF2-40B4-BE49-F238E27FC236}">
                <a16:creationId xmlns:a16="http://schemas.microsoft.com/office/drawing/2014/main" id="{36EB1544-A58D-4685-9E6B-13AD9D24B15B}"/>
              </a:ext>
            </a:extLst>
          </p:cNvPr>
          <p:cNvSpPr txBox="1">
            <a:spLocks/>
          </p:cNvSpPr>
          <p:nvPr/>
        </p:nvSpPr>
        <p:spPr bwMode="auto">
          <a:xfrm>
            <a:off x="228600" y="914400"/>
            <a:ext cx="80772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Fluid Power is everywhere</a:t>
            </a:r>
            <a:endParaRPr lang="en-US" sz="3000" dirty="0">
              <a:solidFill>
                <a:schemeClr val="bg1">
                  <a:lumMod val="85000"/>
                </a:schemeClr>
              </a:solidFill>
              <a:latin typeface="Franklin Gothic Medium" panose="020B0603020102020204" pitchFamily="34" charset="0"/>
            </a:endParaRPr>
          </a:p>
        </p:txBody>
      </p:sp>
      <p:pic>
        <p:nvPicPr>
          <p:cNvPr id="25" name="Picture 24" descr="A drawing of a face&#10;&#10;Description automatically generated">
            <a:extLst>
              <a:ext uri="{FF2B5EF4-FFF2-40B4-BE49-F238E27FC236}">
                <a16:creationId xmlns:a16="http://schemas.microsoft.com/office/drawing/2014/main" id="{098A2869-57A6-4F58-91B5-5AB160ABF99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Tree>
    <p:extLst>
      <p:ext uri="{BB962C8B-B14F-4D97-AF65-F5344CB8AC3E}">
        <p14:creationId xmlns:p14="http://schemas.microsoft.com/office/powerpoint/2010/main" val="1569110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754F6B9-4662-4367-B1E7-CE99103385F4}"/>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3">
            <a:extLst>
              <a:ext uri="{FF2B5EF4-FFF2-40B4-BE49-F238E27FC236}">
                <a16:creationId xmlns:a16="http://schemas.microsoft.com/office/drawing/2014/main" id="{E5612A69-C6B8-4035-AC22-C456965EAC8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5874769" y="4274404"/>
            <a:ext cx="2571750" cy="181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hape 242">
            <a:extLst>
              <a:ext uri="{FF2B5EF4-FFF2-40B4-BE49-F238E27FC236}">
                <a16:creationId xmlns:a16="http://schemas.microsoft.com/office/drawing/2014/main" id="{BA168678-3794-4F29-B980-A7D5417028D6}"/>
              </a:ext>
            </a:extLst>
          </p:cNvPr>
          <p:cNvSpPr txBox="1"/>
          <p:nvPr/>
        </p:nvSpPr>
        <p:spPr>
          <a:xfrm>
            <a:off x="1816324" y="6276657"/>
            <a:ext cx="6057899" cy="400049"/>
          </a:xfrm>
          <a:prstGeom prst="rect">
            <a:avLst/>
          </a:prstGeom>
          <a:noFill/>
          <a:ln>
            <a:noFill/>
          </a:ln>
        </p:spPr>
        <p:txBody>
          <a:bodyPr lIns="68569" tIns="34275" rIns="68569" bIns="34275" anchor="ctr" anchorCtr="0">
            <a:noAutofit/>
          </a:bodyPr>
          <a:lstStyle/>
          <a:p>
            <a:pPr lvl="0">
              <a:buSzPct val="25000"/>
            </a:pPr>
            <a:r>
              <a:rPr lang="en-US" sz="2250" b="1" dirty="0">
                <a:latin typeface="Franklin Gothic Medium" panose="020B0603020102020204" pitchFamily="34" charset="0"/>
              </a:rPr>
              <a:t>See more examples with </a:t>
            </a:r>
            <a:r>
              <a:rPr lang="en-US" sz="2250" b="1" dirty="0">
                <a:solidFill>
                  <a:srgbClr val="D9272E"/>
                </a:solidFill>
                <a:latin typeface="Franklin Gothic Medium" panose="020B0603020102020204" pitchFamily="34" charset="0"/>
              </a:rPr>
              <a:t>#onlyfluidpowercan</a:t>
            </a:r>
            <a:endParaRPr lang="en-US" sz="2250" b="1" dirty="0">
              <a:solidFill>
                <a:srgbClr val="D9272E"/>
              </a:solidFill>
              <a:latin typeface="Franklin Gothic Medium" panose="020B0603020102020204" pitchFamily="34" charset="0"/>
              <a:ea typeface="Calibri"/>
              <a:cs typeface="Calibri"/>
              <a:sym typeface="Calibri"/>
            </a:endParaRPr>
          </a:p>
        </p:txBody>
      </p:sp>
      <p:pic>
        <p:nvPicPr>
          <p:cNvPr id="23" name="Picture 3">
            <a:extLst>
              <a:ext uri="{FF2B5EF4-FFF2-40B4-BE49-F238E27FC236}">
                <a16:creationId xmlns:a16="http://schemas.microsoft.com/office/drawing/2014/main" id="{DCD8ECB8-524E-43FA-B364-C372168FDF4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533401" y="4283049"/>
            <a:ext cx="2254474" cy="181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a:extLst>
              <a:ext uri="{FF2B5EF4-FFF2-40B4-BE49-F238E27FC236}">
                <a16:creationId xmlns:a16="http://schemas.microsoft.com/office/drawing/2014/main" id="{121449F6-0BD3-4D32-8DF8-19EE35E1897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878417" y="2289149"/>
            <a:ext cx="2568102" cy="181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6">
            <a:extLst>
              <a:ext uri="{FF2B5EF4-FFF2-40B4-BE49-F238E27FC236}">
                <a16:creationId xmlns:a16="http://schemas.microsoft.com/office/drawing/2014/main" id="{099584AC-72F9-40EB-9D36-E6EC148BF5EF}"/>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33400" y="2286000"/>
            <a:ext cx="2414731" cy="1787876"/>
          </a:xfrm>
          <a:prstGeom prst="rect">
            <a:avLst/>
          </a:prstGeom>
        </p:spPr>
      </p:pic>
      <p:sp>
        <p:nvSpPr>
          <p:cNvPr id="28" name="Content Placeholder 1">
            <a:extLst>
              <a:ext uri="{FF2B5EF4-FFF2-40B4-BE49-F238E27FC236}">
                <a16:creationId xmlns:a16="http://schemas.microsoft.com/office/drawing/2014/main" id="{CDC929D7-733B-4745-A2CA-E5C7EC245F86}"/>
              </a:ext>
            </a:extLst>
          </p:cNvPr>
          <p:cNvSpPr txBox="1">
            <a:spLocks/>
          </p:cNvSpPr>
          <p:nvPr/>
        </p:nvSpPr>
        <p:spPr>
          <a:xfrm>
            <a:off x="603718" y="3628862"/>
            <a:ext cx="1756426" cy="3723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solidFill>
                  <a:schemeClr val="bg1"/>
                </a:solidFill>
                <a:latin typeface="Franklin Gothic Medium" panose="020B0603020102020204" pitchFamily="34" charset="0"/>
              </a:rPr>
              <a:t>Metalworking</a:t>
            </a:r>
            <a:endParaRPr lang="en-US" sz="1800" dirty="0">
              <a:solidFill>
                <a:schemeClr val="bg1"/>
              </a:solidFill>
              <a:latin typeface="Franklin Gothic Medium" panose="020B0603020102020204" pitchFamily="34" charset="0"/>
            </a:endParaRPr>
          </a:p>
        </p:txBody>
      </p:sp>
      <p:sp>
        <p:nvSpPr>
          <p:cNvPr id="29" name="Content Placeholder 1">
            <a:extLst>
              <a:ext uri="{FF2B5EF4-FFF2-40B4-BE49-F238E27FC236}">
                <a16:creationId xmlns:a16="http://schemas.microsoft.com/office/drawing/2014/main" id="{4BC21136-F6EA-4E5F-BFFE-7B3A71BE547A}"/>
              </a:ext>
            </a:extLst>
          </p:cNvPr>
          <p:cNvSpPr txBox="1">
            <a:spLocks/>
          </p:cNvSpPr>
          <p:nvPr/>
        </p:nvSpPr>
        <p:spPr>
          <a:xfrm>
            <a:off x="5939606" y="2334348"/>
            <a:ext cx="2174751" cy="3723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solidFill>
                  <a:schemeClr val="bg1"/>
                </a:solidFill>
                <a:latin typeface="Franklin Gothic Medium" panose="020B0603020102020204" pitchFamily="34" charset="0"/>
              </a:rPr>
              <a:t>Factory Automation</a:t>
            </a:r>
            <a:endParaRPr lang="en-US" sz="1800" dirty="0">
              <a:solidFill>
                <a:schemeClr val="bg1"/>
              </a:solidFill>
              <a:latin typeface="Franklin Gothic Medium" panose="020B0603020102020204" pitchFamily="34" charset="0"/>
            </a:endParaRPr>
          </a:p>
        </p:txBody>
      </p:sp>
      <p:sp>
        <p:nvSpPr>
          <p:cNvPr id="30" name="Content Placeholder 1">
            <a:extLst>
              <a:ext uri="{FF2B5EF4-FFF2-40B4-BE49-F238E27FC236}">
                <a16:creationId xmlns:a16="http://schemas.microsoft.com/office/drawing/2014/main" id="{1CA2F59A-C623-45E3-B554-08F6D2B3A332}"/>
              </a:ext>
            </a:extLst>
          </p:cNvPr>
          <p:cNvSpPr txBox="1">
            <a:spLocks/>
          </p:cNvSpPr>
          <p:nvPr/>
        </p:nvSpPr>
        <p:spPr>
          <a:xfrm>
            <a:off x="603718" y="4305181"/>
            <a:ext cx="1756426" cy="3723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solidFill>
                  <a:schemeClr val="bg1"/>
                </a:solidFill>
                <a:latin typeface="Franklin Gothic Medium" panose="020B0603020102020204" pitchFamily="34" charset="0"/>
              </a:rPr>
              <a:t>Food Processing &amp; Packaging</a:t>
            </a:r>
            <a:endParaRPr lang="en-US" sz="1800" dirty="0">
              <a:solidFill>
                <a:schemeClr val="bg1"/>
              </a:solidFill>
              <a:latin typeface="Franklin Gothic Medium" panose="020B0603020102020204" pitchFamily="34" charset="0"/>
            </a:endParaRPr>
          </a:p>
        </p:txBody>
      </p:sp>
      <p:sp>
        <p:nvSpPr>
          <p:cNvPr id="31" name="Content Placeholder 1">
            <a:extLst>
              <a:ext uri="{FF2B5EF4-FFF2-40B4-BE49-F238E27FC236}">
                <a16:creationId xmlns:a16="http://schemas.microsoft.com/office/drawing/2014/main" id="{CB3158C3-3073-4EA2-BCC1-EA5F857D8B76}"/>
              </a:ext>
            </a:extLst>
          </p:cNvPr>
          <p:cNvSpPr txBox="1">
            <a:spLocks/>
          </p:cNvSpPr>
          <p:nvPr/>
        </p:nvSpPr>
        <p:spPr>
          <a:xfrm>
            <a:off x="5964415" y="5671069"/>
            <a:ext cx="1756426" cy="37239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solidFill>
                  <a:schemeClr val="bg1"/>
                </a:solidFill>
                <a:latin typeface="Franklin Gothic Medium" panose="020B0603020102020204" pitchFamily="34" charset="0"/>
              </a:rPr>
              <a:t>Biomedical</a:t>
            </a:r>
            <a:endParaRPr lang="en-US" sz="1800" dirty="0">
              <a:solidFill>
                <a:schemeClr val="bg1"/>
              </a:solidFill>
              <a:latin typeface="Franklin Gothic Medium" panose="020B0603020102020204" pitchFamily="34" charset="0"/>
            </a:endParaRPr>
          </a:p>
        </p:txBody>
      </p:sp>
      <p:pic>
        <p:nvPicPr>
          <p:cNvPr id="3" name="Picture 2">
            <a:extLst>
              <a:ext uri="{FF2B5EF4-FFF2-40B4-BE49-F238E27FC236}">
                <a16:creationId xmlns:a16="http://schemas.microsoft.com/office/drawing/2014/main" id="{8BDB1067-95CE-4B63-AD58-35134ACDBCA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2877519" y="4283048"/>
            <a:ext cx="2907605" cy="1802405"/>
          </a:xfrm>
          <a:prstGeom prst="rect">
            <a:avLst/>
          </a:prstGeom>
        </p:spPr>
      </p:pic>
      <p:pic>
        <p:nvPicPr>
          <p:cNvPr id="4" name="Picture 3">
            <a:extLst>
              <a:ext uri="{FF2B5EF4-FFF2-40B4-BE49-F238E27FC236}">
                <a16:creationId xmlns:a16="http://schemas.microsoft.com/office/drawing/2014/main" id="{74937005-0A30-4002-A9C0-CCDFCF1677B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037192" y="2286000"/>
            <a:ext cx="2703607" cy="1802404"/>
          </a:xfrm>
          <a:prstGeom prst="rect">
            <a:avLst/>
          </a:prstGeom>
        </p:spPr>
      </p:pic>
      <p:sp>
        <p:nvSpPr>
          <p:cNvPr id="6" name="Content Placeholder 1">
            <a:extLst>
              <a:ext uri="{FF2B5EF4-FFF2-40B4-BE49-F238E27FC236}">
                <a16:creationId xmlns:a16="http://schemas.microsoft.com/office/drawing/2014/main" id="{4DE58513-4ED2-41F6-80E8-576EDE93375B}"/>
              </a:ext>
            </a:extLst>
          </p:cNvPr>
          <p:cNvSpPr txBox="1">
            <a:spLocks/>
          </p:cNvSpPr>
          <p:nvPr/>
        </p:nvSpPr>
        <p:spPr>
          <a:xfrm>
            <a:off x="3701480" y="5310327"/>
            <a:ext cx="1957970" cy="116635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1950" b="1" dirty="0">
                <a:solidFill>
                  <a:schemeClr val="bg1"/>
                </a:solidFill>
                <a:latin typeface="Franklin Gothic Medium" panose="020B0603020102020204" pitchFamily="34" charset="0"/>
              </a:rPr>
              <a:t>Material Handling</a:t>
            </a:r>
            <a:endParaRPr lang="en-US" sz="2100" dirty="0">
              <a:solidFill>
                <a:schemeClr val="bg1"/>
              </a:solidFill>
              <a:latin typeface="Franklin Gothic Medium" panose="020B0603020102020204" pitchFamily="34" charset="0"/>
            </a:endParaRPr>
          </a:p>
        </p:txBody>
      </p:sp>
      <p:sp>
        <p:nvSpPr>
          <p:cNvPr id="15" name="Content Placeholder 1">
            <a:extLst>
              <a:ext uri="{FF2B5EF4-FFF2-40B4-BE49-F238E27FC236}">
                <a16:creationId xmlns:a16="http://schemas.microsoft.com/office/drawing/2014/main" id="{49162E50-58A7-488B-B2C4-819AAAFDA862}"/>
              </a:ext>
            </a:extLst>
          </p:cNvPr>
          <p:cNvSpPr txBox="1">
            <a:spLocks/>
          </p:cNvSpPr>
          <p:nvPr/>
        </p:nvSpPr>
        <p:spPr>
          <a:xfrm>
            <a:off x="3172866" y="2330733"/>
            <a:ext cx="2656740" cy="160929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b="1" dirty="0">
                <a:solidFill>
                  <a:schemeClr val="bg1"/>
                </a:solidFill>
                <a:latin typeface="Franklin Gothic Medium" panose="020B0603020102020204" pitchFamily="34" charset="0"/>
              </a:rPr>
              <a:t>Lawn &amp; Garden</a:t>
            </a:r>
          </a:p>
          <a:p>
            <a:pPr marL="0" indent="0">
              <a:lnSpc>
                <a:spcPct val="100000"/>
              </a:lnSpc>
              <a:spcBef>
                <a:spcPts val="0"/>
              </a:spcBef>
              <a:buNone/>
            </a:pPr>
            <a:r>
              <a:rPr lang="en-US" sz="1800" b="1" dirty="0">
                <a:solidFill>
                  <a:schemeClr val="bg1"/>
                </a:solidFill>
                <a:latin typeface="Franklin Gothic Medium" panose="020B0603020102020204" pitchFamily="34" charset="0"/>
              </a:rPr>
              <a:t>Equipment</a:t>
            </a:r>
            <a:endParaRPr lang="en-US" sz="1800" dirty="0">
              <a:solidFill>
                <a:schemeClr val="bg1"/>
              </a:solidFill>
              <a:latin typeface="Franklin Gothic Medium" panose="020B0603020102020204" pitchFamily="34" charset="0"/>
            </a:endParaRPr>
          </a:p>
        </p:txBody>
      </p:sp>
      <p:sp>
        <p:nvSpPr>
          <p:cNvPr id="5" name="Title 3">
            <a:extLst>
              <a:ext uri="{FF2B5EF4-FFF2-40B4-BE49-F238E27FC236}">
                <a16:creationId xmlns:a16="http://schemas.microsoft.com/office/drawing/2014/main" id="{2E6D6299-2595-4B67-9B4F-21FD9FC09E33}"/>
              </a:ext>
            </a:extLst>
          </p:cNvPr>
          <p:cNvSpPr txBox="1">
            <a:spLocks/>
          </p:cNvSpPr>
          <p:nvPr/>
        </p:nvSpPr>
        <p:spPr bwMode="auto">
          <a:xfrm>
            <a:off x="228600" y="914400"/>
            <a:ext cx="80772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Fluid Power is everywhere</a:t>
            </a:r>
            <a:endParaRPr lang="en-US" sz="3000" dirty="0">
              <a:solidFill>
                <a:schemeClr val="bg1">
                  <a:lumMod val="85000"/>
                </a:schemeClr>
              </a:solidFill>
              <a:latin typeface="Franklin Gothic Medium" panose="020B0603020102020204" pitchFamily="34" charset="0"/>
            </a:endParaRPr>
          </a:p>
        </p:txBody>
      </p:sp>
      <p:pic>
        <p:nvPicPr>
          <p:cNvPr id="21" name="Picture 20" descr="A drawing of a face&#10;&#10;Description automatically generated">
            <a:extLst>
              <a:ext uri="{FF2B5EF4-FFF2-40B4-BE49-F238E27FC236}">
                <a16:creationId xmlns:a16="http://schemas.microsoft.com/office/drawing/2014/main" id="{6330AB65-A506-42EB-B1EA-D21AD9A4635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Tree>
    <p:extLst>
      <p:ext uri="{BB962C8B-B14F-4D97-AF65-F5344CB8AC3E}">
        <p14:creationId xmlns:p14="http://schemas.microsoft.com/office/powerpoint/2010/main" val="782489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EDF6D8-D5D7-47C0-AE0F-05D72E58A4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3932" y="2236235"/>
            <a:ext cx="5936136" cy="4454639"/>
          </a:xfrm>
          <a:prstGeom prst="rect">
            <a:avLst/>
          </a:prstGeom>
        </p:spPr>
      </p:pic>
      <p:sp>
        <p:nvSpPr>
          <p:cNvPr id="6" name="Rectangle 5">
            <a:extLst>
              <a:ext uri="{FF2B5EF4-FFF2-40B4-BE49-F238E27FC236}">
                <a16:creationId xmlns:a16="http://schemas.microsoft.com/office/drawing/2014/main" id="{25C930EA-BB19-44B1-AC71-640D79C651E1}"/>
              </a:ext>
            </a:extLst>
          </p:cNvPr>
          <p:cNvSpPr/>
          <p:nvPr/>
        </p:nvSpPr>
        <p:spPr>
          <a:xfrm>
            <a:off x="0" y="475860"/>
            <a:ext cx="12192000" cy="1436915"/>
          </a:xfrm>
          <a:prstGeom prst="rect">
            <a:avLst/>
          </a:prstGeom>
          <a:solidFill>
            <a:srgbClr val="076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drawing of a face&#10;&#10;Description automatically generated">
            <a:extLst>
              <a:ext uri="{FF2B5EF4-FFF2-40B4-BE49-F238E27FC236}">
                <a16:creationId xmlns:a16="http://schemas.microsoft.com/office/drawing/2014/main" id="{514A0DF9-FED6-4C81-B854-D64F467D16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1522" y="737117"/>
            <a:ext cx="912878" cy="914400"/>
          </a:xfrm>
          <a:prstGeom prst="rect">
            <a:avLst/>
          </a:prstGeom>
        </p:spPr>
      </p:pic>
      <p:sp>
        <p:nvSpPr>
          <p:cNvPr id="11" name="Title 3"/>
          <p:cNvSpPr txBox="1">
            <a:spLocks/>
          </p:cNvSpPr>
          <p:nvPr/>
        </p:nvSpPr>
        <p:spPr bwMode="auto">
          <a:xfrm>
            <a:off x="228600" y="914400"/>
            <a:ext cx="8077200" cy="533400"/>
          </a:xfrm>
          <a:prstGeom prst="rect">
            <a:avLst/>
          </a:prstGeom>
          <a:noFill/>
          <a:ln w="9525">
            <a:noFill/>
            <a:miter lim="800000"/>
            <a:headEnd/>
            <a:tailEnd/>
          </a:ln>
        </p:spPr>
        <p:txBody>
          <a:bodyPr anchor="ctr"/>
          <a:lstStyle/>
          <a:p>
            <a:pPr fontAlgn="base">
              <a:spcBef>
                <a:spcPct val="0"/>
              </a:spcBef>
              <a:spcAft>
                <a:spcPct val="0"/>
              </a:spcAft>
              <a:defRPr/>
            </a:pPr>
            <a:r>
              <a:rPr lang="en-US" sz="3000" b="1" dirty="0">
                <a:solidFill>
                  <a:schemeClr val="bg1">
                    <a:lumMod val="85000"/>
                  </a:schemeClr>
                </a:solidFill>
                <a:latin typeface="Franklin Gothic Medium" panose="020B0603020102020204" pitchFamily="34" charset="0"/>
              </a:rPr>
              <a:t>Basic hydraulic system and components</a:t>
            </a:r>
            <a:endParaRPr lang="en-US" sz="3000" dirty="0">
              <a:solidFill>
                <a:schemeClr val="bg1">
                  <a:lumMod val="85000"/>
                </a:schemeClr>
              </a:solidFill>
              <a:latin typeface="Franklin Gothic Medium" panose="020B0603020102020204" pitchFamily="34" charset="0"/>
            </a:endParaRPr>
          </a:p>
        </p:txBody>
      </p:sp>
    </p:spTree>
    <p:extLst>
      <p:ext uri="{BB962C8B-B14F-4D97-AF65-F5344CB8AC3E}">
        <p14:creationId xmlns:p14="http://schemas.microsoft.com/office/powerpoint/2010/main" val="2906963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chemeClr val="tx1"/>
          </a:solidFill>
          <a:headEnd type="non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tailEnd type="diamond" w="lg"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11940</TotalTime>
  <Words>2407</Words>
  <Application>Microsoft Office PowerPoint</Application>
  <PresentationFormat>On-screen Show (4:3)</PresentationFormat>
  <Paragraphs>214</Paragraphs>
  <Slides>19</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Franklin Gothic Book</vt:lpstr>
      <vt:lpstr>Franklin Gothic Medium</vt:lpstr>
      <vt:lpstr>Helvetica 45 Light</vt:lpstr>
      <vt:lpstr>HelveticaNeue-Light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the Future of the Fluid Power Industry</dc:title>
  <dc:creator>Eric Lanke</dc:creator>
  <cp:lastModifiedBy>Kyla Olson</cp:lastModifiedBy>
  <cp:revision>839</cp:revision>
  <cp:lastPrinted>2019-10-10T14:09:13Z</cp:lastPrinted>
  <dcterms:created xsi:type="dcterms:W3CDTF">2013-08-02T20:07:58Z</dcterms:created>
  <dcterms:modified xsi:type="dcterms:W3CDTF">2024-10-29T16:29:26Z</dcterms:modified>
</cp:coreProperties>
</file>